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6" r:id="rId7"/>
    <p:sldId id="267" r:id="rId8"/>
    <p:sldId id="265" r:id="rId9"/>
    <p:sldId id="264" r:id="rId10"/>
    <p:sldId id="268" r:id="rId11"/>
    <p:sldId id="26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DB5150-587A-492D-A2EA-80CAD1269871}" v="183" dt="2018-08-20T16:54:57.1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97" d="100"/>
          <a:sy n="97" d="100"/>
        </p:scale>
        <p:origin x="68"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800" dirty="0"/>
              <a:t>Probability</a:t>
            </a:r>
            <a:r>
              <a:rPr lang="en-US" sz="2800" baseline="0" dirty="0"/>
              <a:t> Distribution for 3 coin tosses</a:t>
            </a:r>
            <a:endParaRPr lang="en-US" sz="2800"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3755219680253581E-2"/>
          <c:y val="0.13928836150116566"/>
          <c:w val="0.91476740257915257"/>
          <c:h val="0.68515603885880405"/>
        </c:manualLayout>
      </c:layout>
      <c:barChart>
        <c:barDir val="col"/>
        <c:grouping val="clustered"/>
        <c:varyColors val="0"/>
        <c:ser>
          <c:idx val="0"/>
          <c:order val="0"/>
          <c:tx>
            <c:strRef>
              <c:f>Sheet1!$B$1</c:f>
              <c:strCache>
                <c:ptCount val="1"/>
                <c:pt idx="0">
                  <c:v>0 heads</c:v>
                </c:pt>
              </c:strCache>
            </c:strRef>
          </c:tx>
          <c:spPr>
            <a:solidFill>
              <a:schemeClr val="accent1"/>
            </a:solidFill>
            <a:ln>
              <a:noFill/>
            </a:ln>
            <a:effectLst/>
          </c:spPr>
          <c:invertIfNegative val="0"/>
          <c:cat>
            <c:strRef>
              <c:f>Sheet1!$A$2</c:f>
              <c:strCache>
                <c:ptCount val="1"/>
                <c:pt idx="0">
                  <c:v>Probability</c:v>
                </c:pt>
              </c:strCache>
            </c:strRef>
          </c:cat>
          <c:val>
            <c:numRef>
              <c:f>Sheet1!$B$2</c:f>
              <c:numCache>
                <c:formatCode>0.000</c:formatCode>
                <c:ptCount val="1"/>
                <c:pt idx="0">
                  <c:v>0.125</c:v>
                </c:pt>
              </c:numCache>
            </c:numRef>
          </c:val>
          <c:extLst>
            <c:ext xmlns:c16="http://schemas.microsoft.com/office/drawing/2014/chart" uri="{C3380CC4-5D6E-409C-BE32-E72D297353CC}">
              <c16:uniqueId val="{00000000-9E4D-4DFC-ACB9-D381541B394F}"/>
            </c:ext>
          </c:extLst>
        </c:ser>
        <c:ser>
          <c:idx val="1"/>
          <c:order val="1"/>
          <c:tx>
            <c:strRef>
              <c:f>Sheet1!$C$1</c:f>
              <c:strCache>
                <c:ptCount val="1"/>
                <c:pt idx="0">
                  <c:v>1 head</c:v>
                </c:pt>
              </c:strCache>
            </c:strRef>
          </c:tx>
          <c:spPr>
            <a:solidFill>
              <a:schemeClr val="accent2"/>
            </a:solidFill>
            <a:ln>
              <a:noFill/>
            </a:ln>
            <a:effectLst/>
          </c:spPr>
          <c:invertIfNegative val="0"/>
          <c:cat>
            <c:strRef>
              <c:f>Sheet1!$A$2</c:f>
              <c:strCache>
                <c:ptCount val="1"/>
                <c:pt idx="0">
                  <c:v>Probability</c:v>
                </c:pt>
              </c:strCache>
            </c:strRef>
          </c:cat>
          <c:val>
            <c:numRef>
              <c:f>Sheet1!$C$2</c:f>
              <c:numCache>
                <c:formatCode>General</c:formatCode>
                <c:ptCount val="1"/>
                <c:pt idx="0">
                  <c:v>0.375</c:v>
                </c:pt>
              </c:numCache>
            </c:numRef>
          </c:val>
          <c:extLst>
            <c:ext xmlns:c16="http://schemas.microsoft.com/office/drawing/2014/chart" uri="{C3380CC4-5D6E-409C-BE32-E72D297353CC}">
              <c16:uniqueId val="{00000001-9E4D-4DFC-ACB9-D381541B394F}"/>
            </c:ext>
          </c:extLst>
        </c:ser>
        <c:ser>
          <c:idx val="2"/>
          <c:order val="2"/>
          <c:tx>
            <c:strRef>
              <c:f>Sheet1!$D$1</c:f>
              <c:strCache>
                <c:ptCount val="1"/>
                <c:pt idx="0">
                  <c:v>2 heads</c:v>
                </c:pt>
              </c:strCache>
            </c:strRef>
          </c:tx>
          <c:spPr>
            <a:solidFill>
              <a:schemeClr val="accent3"/>
            </a:solidFill>
            <a:ln>
              <a:noFill/>
            </a:ln>
            <a:effectLst/>
          </c:spPr>
          <c:invertIfNegative val="0"/>
          <c:cat>
            <c:strRef>
              <c:f>Sheet1!$A$2</c:f>
              <c:strCache>
                <c:ptCount val="1"/>
                <c:pt idx="0">
                  <c:v>Probability</c:v>
                </c:pt>
              </c:strCache>
            </c:strRef>
          </c:cat>
          <c:val>
            <c:numRef>
              <c:f>Sheet1!$D$2</c:f>
              <c:numCache>
                <c:formatCode>General</c:formatCode>
                <c:ptCount val="1"/>
                <c:pt idx="0">
                  <c:v>0.375</c:v>
                </c:pt>
              </c:numCache>
            </c:numRef>
          </c:val>
          <c:extLst>
            <c:ext xmlns:c16="http://schemas.microsoft.com/office/drawing/2014/chart" uri="{C3380CC4-5D6E-409C-BE32-E72D297353CC}">
              <c16:uniqueId val="{00000002-9E4D-4DFC-ACB9-D381541B394F}"/>
            </c:ext>
          </c:extLst>
        </c:ser>
        <c:ser>
          <c:idx val="3"/>
          <c:order val="3"/>
          <c:tx>
            <c:strRef>
              <c:f>Sheet1!$E$1</c:f>
              <c:strCache>
                <c:ptCount val="1"/>
                <c:pt idx="0">
                  <c:v>3 heads</c:v>
                </c:pt>
              </c:strCache>
            </c:strRef>
          </c:tx>
          <c:spPr>
            <a:solidFill>
              <a:schemeClr val="accent4"/>
            </a:solidFill>
            <a:ln>
              <a:noFill/>
            </a:ln>
            <a:effectLst/>
          </c:spPr>
          <c:invertIfNegative val="0"/>
          <c:cat>
            <c:strRef>
              <c:f>Sheet1!$A$2</c:f>
              <c:strCache>
                <c:ptCount val="1"/>
                <c:pt idx="0">
                  <c:v>Probability</c:v>
                </c:pt>
              </c:strCache>
            </c:strRef>
          </c:cat>
          <c:val>
            <c:numRef>
              <c:f>Sheet1!$E$2</c:f>
              <c:numCache>
                <c:formatCode>General</c:formatCode>
                <c:ptCount val="1"/>
                <c:pt idx="0">
                  <c:v>0.125</c:v>
                </c:pt>
              </c:numCache>
            </c:numRef>
          </c:val>
          <c:extLst>
            <c:ext xmlns:c16="http://schemas.microsoft.com/office/drawing/2014/chart" uri="{C3380CC4-5D6E-409C-BE32-E72D297353CC}">
              <c16:uniqueId val="{00000003-9E4D-4DFC-ACB9-D381541B394F}"/>
            </c:ext>
          </c:extLst>
        </c:ser>
        <c:dLbls>
          <c:showLegendKey val="0"/>
          <c:showVal val="0"/>
          <c:showCatName val="0"/>
          <c:showSerName val="0"/>
          <c:showPercent val="0"/>
          <c:showBubbleSize val="0"/>
        </c:dLbls>
        <c:gapWidth val="219"/>
        <c:overlap val="-27"/>
        <c:axId val="514289552"/>
        <c:axId val="514290208"/>
      </c:barChart>
      <c:catAx>
        <c:axId val="514289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4290208"/>
        <c:crosses val="autoZero"/>
        <c:auto val="1"/>
        <c:lblAlgn val="ctr"/>
        <c:lblOffset val="100"/>
        <c:noMultiLvlLbl val="0"/>
      </c:catAx>
      <c:valAx>
        <c:axId val="514290208"/>
        <c:scaling>
          <c:orientation val="minMax"/>
        </c:scaling>
        <c:delete val="0"/>
        <c:axPos val="l"/>
        <c:majorGridlines>
          <c:spPr>
            <a:ln w="9525" cap="flat" cmpd="sng" algn="ctr">
              <a:solidFill>
                <a:schemeClr val="tx1">
                  <a:lumMod val="15000"/>
                  <a:lumOff val="85000"/>
                </a:schemeClr>
              </a:solidFill>
              <a:round/>
            </a:ln>
            <a:effectLst/>
          </c:spPr>
        </c:majorGridlines>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42895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Lecture Notes</a:t>
            </a:r>
          </a:p>
        </p:txBody>
      </p:sp>
      <p:sp>
        <p:nvSpPr>
          <p:cNvPr id="3" name="Subtitle 2"/>
          <p:cNvSpPr>
            <a:spLocks noGrp="1"/>
          </p:cNvSpPr>
          <p:nvPr>
            <p:ph type="subTitle" idx="1"/>
          </p:nvPr>
        </p:nvSpPr>
        <p:spPr/>
        <p:txBody>
          <a:bodyPr>
            <a:normAutofit lnSpcReduction="10000"/>
          </a:bodyPr>
          <a:lstStyle/>
          <a:p>
            <a:r>
              <a:rPr lang="en-US" dirty="0"/>
              <a:t>Binomial Distribution</a:t>
            </a:r>
          </a:p>
          <a:p>
            <a:r>
              <a:rPr lang="en-US" dirty="0"/>
              <a:t>Prof. Welz, Gary </a:t>
            </a:r>
          </a:p>
          <a:p>
            <a:r>
              <a:rPr lang="en-US" dirty="0"/>
              <a:t>OER – www.helpyourmath.com</a:t>
            </a:r>
          </a:p>
        </p:txBody>
      </p:sp>
    </p:spTree>
    <p:extLst>
      <p:ext uri="{BB962C8B-B14F-4D97-AF65-F5344CB8AC3E}">
        <p14:creationId xmlns:p14="http://schemas.microsoft.com/office/powerpoint/2010/main" val="666259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6B79A-3BEA-4972-A70E-8636A458A26B}"/>
              </a:ext>
            </a:extLst>
          </p:cNvPr>
          <p:cNvSpPr>
            <a:spLocks noGrp="1"/>
          </p:cNvSpPr>
          <p:nvPr>
            <p:ph type="title"/>
          </p:nvPr>
        </p:nvSpPr>
        <p:spPr/>
        <p:txBody>
          <a:bodyPr/>
          <a:lstStyle/>
          <a:p>
            <a:r>
              <a:rPr lang="en-US" dirty="0"/>
              <a:t>What about getting “at least” or “at most” a certain number of heads?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2D954A8-2EF6-4DC6-A403-9EB1E34A8B3E}"/>
                  </a:ext>
                </a:extLst>
              </p:cNvPr>
              <p:cNvSpPr>
                <a:spLocks noGrp="1"/>
              </p:cNvSpPr>
              <p:nvPr>
                <p:ph idx="1"/>
              </p:nvPr>
            </p:nvSpPr>
            <p:spPr/>
            <p:txBody>
              <a:bodyPr>
                <a:noAutofit/>
              </a:bodyPr>
              <a:lstStyle/>
              <a:p>
                <a:r>
                  <a:rPr lang="en-US" dirty="0"/>
                  <a:t>We can think of getting “At least two heads in three tosses” as equivalent to getting exactly two heads or exactly three heads. To calculate these probabilities you simply calculate the probability of each of the possible alternatives and add them together. For example</a:t>
                </a:r>
              </a:p>
              <a:p>
                <a:pPr marL="457200" lvl="1" indent="0" algn="ctr">
                  <a:buNone/>
                </a:pPr>
                <a:r>
                  <a:rPr lang="en-US" sz="1800" dirty="0"/>
                  <a:t>P(At least two heads in three tosses) </a:t>
                </a:r>
              </a:p>
              <a:p>
                <a:pPr marL="457200" lvl="1" indent="0" algn="ctr">
                  <a:buNone/>
                </a:pPr>
                <a:r>
                  <a:rPr lang="en-US" sz="1800" dirty="0"/>
                  <a:t>= P(Exactly 2 heads in three tosses) + P(Exactly 3 heads in three tosses)</a:t>
                </a:r>
              </a:p>
              <a:p>
                <a:pPr marL="457200" lvl="1" indent="0" algn="ctr">
                  <a:buNone/>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3</m:t>
                          </m:r>
                        </m:num>
                        <m:den>
                          <m:r>
                            <a:rPr lang="en-US" sz="1800" b="0" i="1" smtClean="0">
                              <a:latin typeface="Cambria Math" panose="02040503050406030204" pitchFamily="18" charset="0"/>
                            </a:rPr>
                            <m:t>8</m:t>
                          </m:r>
                        </m:den>
                      </m:f>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8</m:t>
                          </m:r>
                        </m:den>
                      </m:f>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2</m:t>
                          </m:r>
                        </m:den>
                      </m:f>
                      <m:r>
                        <a:rPr lang="en-US" sz="1800" b="0" i="1" smtClean="0">
                          <a:latin typeface="Cambria Math" panose="02040503050406030204" pitchFamily="18" charset="0"/>
                        </a:rPr>
                        <m:t>=0.5</m:t>
                      </m:r>
                    </m:oMath>
                  </m:oMathPara>
                </a14:m>
                <a:endParaRPr lang="en-US" sz="1800" dirty="0"/>
              </a:p>
              <a:p>
                <a:r>
                  <a:rPr lang="en-US" dirty="0"/>
                  <a:t>Similarly, “At most two heads in three tosses would be equivalent to getting zero heads, one head or two heads.</a:t>
                </a:r>
              </a:p>
              <a:p>
                <a:pPr marL="0" indent="0" algn="ctr">
                  <a:buNone/>
                </a:pPr>
                <a:r>
                  <a:rPr lang="en-US" dirty="0"/>
                  <a:t>P(At most two heads in three tosses)</a:t>
                </a:r>
              </a:p>
              <a:p>
                <a:pPr marL="457200" lvl="1" indent="0" algn="ctr">
                  <a:buNone/>
                </a:pPr>
                <a:r>
                  <a:rPr lang="en-US" sz="1800" dirty="0"/>
                  <a:t>= P(Exactly 0 heads in 3) + P(Exactly 1 head in 3) + P(Exactly 2 heads in 3)</a:t>
                </a:r>
              </a:p>
              <a:p>
                <a:pPr marL="457200" lvl="1" indent="0" algn="ctr">
                  <a:buNone/>
                </a:pPr>
                <a14:m>
                  <m:oMathPara xmlns:m="http://schemas.openxmlformats.org/officeDocument/2006/math">
                    <m:oMathParaPr>
                      <m:jc m:val="centerGroup"/>
                    </m:oMathParaPr>
                    <m:oMath xmlns:m="http://schemas.openxmlformats.org/officeDocument/2006/math">
                      <m:r>
                        <a:rPr lang="en-US" sz="1800" i="1">
                          <a:latin typeface="Cambria Math" panose="02040503050406030204" pitchFamily="18" charset="0"/>
                        </a:rPr>
                        <m:t>=</m:t>
                      </m:r>
                      <m:f>
                        <m:fPr>
                          <m:ctrlPr>
                            <a:rPr lang="en-US" sz="1800" i="1">
                              <a:latin typeface="Cambria Math" panose="02040503050406030204" pitchFamily="18" charset="0"/>
                            </a:rPr>
                          </m:ctrlPr>
                        </m:fPr>
                        <m:num>
                          <m:r>
                            <a:rPr lang="en-US" sz="1800" i="1">
                              <a:latin typeface="Cambria Math" panose="02040503050406030204" pitchFamily="18" charset="0"/>
                            </a:rPr>
                            <m:t>1</m:t>
                          </m:r>
                        </m:num>
                        <m:den>
                          <m:r>
                            <a:rPr lang="en-US" sz="1800" i="1">
                              <a:latin typeface="Cambria Math" panose="02040503050406030204" pitchFamily="18" charset="0"/>
                            </a:rPr>
                            <m:t>8</m:t>
                          </m:r>
                        </m:den>
                      </m:f>
                      <m:r>
                        <a:rPr lang="en-US" sz="1800" b="0" i="1" smtClean="0">
                          <a:latin typeface="Cambria Math" panose="02040503050406030204" pitchFamily="18" charset="0"/>
                        </a:rPr>
                        <m:t>+</m:t>
                      </m:r>
                      <m:f>
                        <m:fPr>
                          <m:ctrlPr>
                            <a:rPr lang="en-US" sz="1800" i="1">
                              <a:latin typeface="Cambria Math" panose="02040503050406030204" pitchFamily="18" charset="0"/>
                            </a:rPr>
                          </m:ctrlPr>
                        </m:fPr>
                        <m:num>
                          <m:r>
                            <a:rPr lang="en-US" sz="1800" i="1">
                              <a:latin typeface="Cambria Math" panose="02040503050406030204" pitchFamily="18" charset="0"/>
                            </a:rPr>
                            <m:t>3</m:t>
                          </m:r>
                        </m:num>
                        <m:den>
                          <m:r>
                            <a:rPr lang="en-US" sz="1800" i="1">
                              <a:latin typeface="Cambria Math" panose="02040503050406030204" pitchFamily="18" charset="0"/>
                            </a:rPr>
                            <m:t>8</m:t>
                          </m:r>
                        </m:den>
                      </m:f>
                      <m:r>
                        <a:rPr lang="en-US" sz="1800" i="1">
                          <a:latin typeface="Cambria Math" panose="02040503050406030204" pitchFamily="18" charset="0"/>
                        </a:rPr>
                        <m:t>+</m:t>
                      </m:r>
                      <m:f>
                        <m:fPr>
                          <m:ctrlPr>
                            <a:rPr lang="en-US" sz="1800" i="1">
                              <a:latin typeface="Cambria Math" panose="02040503050406030204" pitchFamily="18" charset="0"/>
                            </a:rPr>
                          </m:ctrlPr>
                        </m:fPr>
                        <m:num>
                          <m:r>
                            <a:rPr lang="en-US" sz="1800" b="0" i="1" smtClean="0">
                              <a:latin typeface="Cambria Math" panose="02040503050406030204" pitchFamily="18" charset="0"/>
                            </a:rPr>
                            <m:t>3</m:t>
                          </m:r>
                        </m:num>
                        <m:den>
                          <m:r>
                            <a:rPr lang="en-US" sz="1800" i="1">
                              <a:latin typeface="Cambria Math" panose="02040503050406030204" pitchFamily="18" charset="0"/>
                            </a:rPr>
                            <m:t>8</m:t>
                          </m:r>
                        </m:den>
                      </m:f>
                      <m:r>
                        <a:rPr lang="en-US" sz="1800" i="1">
                          <a:latin typeface="Cambria Math" panose="02040503050406030204" pitchFamily="18" charset="0"/>
                        </a:rPr>
                        <m:t>=</m:t>
                      </m:r>
                      <m:f>
                        <m:fPr>
                          <m:ctrlPr>
                            <a:rPr lang="en-US" sz="1800" i="1">
                              <a:latin typeface="Cambria Math" panose="02040503050406030204" pitchFamily="18" charset="0"/>
                            </a:rPr>
                          </m:ctrlPr>
                        </m:fPr>
                        <m:num>
                          <m:r>
                            <a:rPr lang="en-US" sz="1800" b="0" i="1" smtClean="0">
                              <a:latin typeface="Cambria Math" panose="02040503050406030204" pitchFamily="18" charset="0"/>
                            </a:rPr>
                            <m:t>7</m:t>
                          </m:r>
                        </m:num>
                        <m:den>
                          <m:r>
                            <a:rPr lang="en-US" sz="1800" b="0" i="1" smtClean="0">
                              <a:latin typeface="Cambria Math" panose="02040503050406030204" pitchFamily="18" charset="0"/>
                            </a:rPr>
                            <m:t>8</m:t>
                          </m:r>
                        </m:den>
                      </m:f>
                      <m:r>
                        <a:rPr lang="en-US" sz="1800" i="1">
                          <a:latin typeface="Cambria Math" panose="02040503050406030204" pitchFamily="18" charset="0"/>
                        </a:rPr>
                        <m:t>=0.</m:t>
                      </m:r>
                      <m:r>
                        <a:rPr lang="en-US" sz="1800" b="0" i="1" smtClean="0">
                          <a:latin typeface="Cambria Math" panose="02040503050406030204" pitchFamily="18" charset="0"/>
                        </a:rPr>
                        <m:t>87</m:t>
                      </m:r>
                      <m:r>
                        <a:rPr lang="en-US" sz="1800" i="1">
                          <a:latin typeface="Cambria Math" panose="02040503050406030204" pitchFamily="18" charset="0"/>
                        </a:rPr>
                        <m:t>5</m:t>
                      </m:r>
                    </m:oMath>
                  </m:oMathPara>
                </a14:m>
                <a:endParaRPr lang="en-US" sz="1800" dirty="0"/>
              </a:p>
              <a:p>
                <a:pPr marL="457200" lvl="1" indent="0" algn="ctr">
                  <a:buNone/>
                </a:pPr>
                <a:endParaRPr lang="en-US" sz="1800" dirty="0"/>
              </a:p>
              <a:p>
                <a:pPr marL="457200" lvl="1" indent="0" algn="ctr">
                  <a:buNone/>
                </a:pPr>
                <a:endParaRPr lang="en-US" sz="1800" dirty="0"/>
              </a:p>
            </p:txBody>
          </p:sp>
        </mc:Choice>
        <mc:Fallback xmlns="">
          <p:sp>
            <p:nvSpPr>
              <p:cNvPr id="3" name="Content Placeholder 2">
                <a:extLst>
                  <a:ext uri="{FF2B5EF4-FFF2-40B4-BE49-F238E27FC236}">
                    <a16:creationId xmlns:a16="http://schemas.microsoft.com/office/drawing/2014/main" id="{A2D954A8-2EF6-4DC6-A403-9EB1E34A8B3E}"/>
                  </a:ext>
                </a:extLst>
              </p:cNvPr>
              <p:cNvSpPr>
                <a:spLocks noGrp="1" noRot="1" noChangeAspect="1" noMove="1" noResize="1" noEditPoints="1" noAdjustHandles="1" noChangeArrowheads="1" noChangeShapeType="1" noTextEdit="1"/>
              </p:cNvSpPr>
              <p:nvPr>
                <p:ph idx="1"/>
              </p:nvPr>
            </p:nvSpPr>
            <p:spPr>
              <a:blipFill>
                <a:blip r:embed="rId2"/>
                <a:stretch>
                  <a:fillRect l="-142" t="-942" b="-14914"/>
                </a:stretch>
              </a:blipFill>
            </p:spPr>
            <p:txBody>
              <a:bodyPr/>
              <a:lstStyle/>
              <a:p>
                <a:r>
                  <a:rPr lang="en-US">
                    <a:noFill/>
                  </a:rPr>
                  <a:t> </a:t>
                </a:r>
              </a:p>
            </p:txBody>
          </p:sp>
        </mc:Fallback>
      </mc:AlternateContent>
    </p:spTree>
    <p:extLst>
      <p:ext uri="{BB962C8B-B14F-4D97-AF65-F5344CB8AC3E}">
        <p14:creationId xmlns:p14="http://schemas.microsoft.com/office/powerpoint/2010/main" val="869350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0B87C-3E78-4698-9365-78C525AB77B8}"/>
              </a:ext>
            </a:extLst>
          </p:cNvPr>
          <p:cNvSpPr>
            <a:spLocks noGrp="1"/>
          </p:cNvSpPr>
          <p:nvPr>
            <p:ph type="title"/>
          </p:nvPr>
        </p:nvSpPr>
        <p:spPr/>
        <p:txBody>
          <a:bodyPr/>
          <a:lstStyle/>
          <a:p>
            <a:r>
              <a:rPr lang="en-US" dirty="0"/>
              <a:t>What about when success and failure are not equally likely?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642AEA3-604F-4179-8C06-E2221A7A08E9}"/>
                  </a:ext>
                </a:extLst>
              </p:cNvPr>
              <p:cNvSpPr>
                <a:spLocks noGrp="1"/>
              </p:cNvSpPr>
              <p:nvPr>
                <p:ph idx="1"/>
              </p:nvPr>
            </p:nvSpPr>
            <p:spPr/>
            <p:txBody>
              <a:bodyPr>
                <a:normAutofit/>
              </a:bodyPr>
              <a:lstStyle/>
              <a:p>
                <a:r>
                  <a:rPr lang="en-US" dirty="0"/>
                  <a:t>When we toss a 6-sided die, the probability of any one of the six faces showing up is </a:t>
                </a:r>
                <a14:m>
                  <m:oMath xmlns:m="http://schemas.openxmlformats.org/officeDocument/2006/math">
                    <m:f>
                      <m:fPr>
                        <m:ctrlPr>
                          <a:rPr lang="en-US" i="1" dirty="0">
                            <a:latin typeface="Cambria Math" panose="02040503050406030204" pitchFamily="18" charset="0"/>
                          </a:rPr>
                        </m:ctrlPr>
                      </m:fPr>
                      <m:num>
                        <m:r>
                          <a:rPr lang="en-US" i="1" dirty="0">
                            <a:latin typeface="Cambria Math" panose="02040503050406030204" pitchFamily="18" charset="0"/>
                          </a:rPr>
                          <m:t>1</m:t>
                        </m:r>
                      </m:num>
                      <m:den>
                        <m:r>
                          <a:rPr lang="en-US" i="1" dirty="0">
                            <a:latin typeface="Cambria Math" panose="02040503050406030204" pitchFamily="18" charset="0"/>
                          </a:rPr>
                          <m:t>6</m:t>
                        </m:r>
                      </m:den>
                    </m:f>
                  </m:oMath>
                </a14:m>
                <a:r>
                  <a:rPr lang="en-US" dirty="0"/>
                  <a:t>. So the value of the probability of success, p would be </a:t>
                </a:r>
                <a14:m>
                  <m:oMath xmlns:m="http://schemas.openxmlformats.org/officeDocument/2006/math">
                    <m:f>
                      <m:fPr>
                        <m:ctrlPr>
                          <a:rPr lang="en-US" i="1" dirty="0">
                            <a:latin typeface="Cambria Math" panose="02040503050406030204" pitchFamily="18" charset="0"/>
                          </a:rPr>
                        </m:ctrlPr>
                      </m:fPr>
                      <m:num>
                        <m:r>
                          <a:rPr lang="en-US" b="0" i="1" dirty="0" smtClean="0">
                            <a:latin typeface="Cambria Math" panose="02040503050406030204" pitchFamily="18" charset="0"/>
                          </a:rPr>
                          <m:t>1</m:t>
                        </m:r>
                      </m:num>
                      <m:den>
                        <m:r>
                          <a:rPr lang="en-US" i="1" dirty="0">
                            <a:latin typeface="Cambria Math" panose="02040503050406030204" pitchFamily="18" charset="0"/>
                          </a:rPr>
                          <m:t>6</m:t>
                        </m:r>
                      </m:den>
                    </m:f>
                  </m:oMath>
                </a14:m>
                <a:r>
                  <a:rPr lang="en-US" dirty="0"/>
                  <a:t>, but the probability of failure, denoted by 1-p, would be 1-</a:t>
                </a:r>
                <a14:m>
                  <m:oMath xmlns:m="http://schemas.openxmlformats.org/officeDocument/2006/math">
                    <m:r>
                      <a:rPr lang="en-US" i="1" dirty="0">
                        <a:latin typeface="Cambria Math" panose="02040503050406030204" pitchFamily="18" charset="0"/>
                      </a:rPr>
                      <m:t>(</m:t>
                    </m:r>
                    <m:f>
                      <m:fPr>
                        <m:ctrlPr>
                          <a:rPr lang="en-US" i="1" dirty="0">
                            <a:latin typeface="Cambria Math" panose="02040503050406030204" pitchFamily="18" charset="0"/>
                          </a:rPr>
                        </m:ctrlPr>
                      </m:fPr>
                      <m:num>
                        <m:r>
                          <a:rPr lang="en-US" b="0" i="1" dirty="0" smtClean="0">
                            <a:latin typeface="Cambria Math" panose="02040503050406030204" pitchFamily="18" charset="0"/>
                          </a:rPr>
                          <m:t>1</m:t>
                        </m:r>
                      </m:num>
                      <m:den>
                        <m:r>
                          <a:rPr lang="en-US" i="1" dirty="0">
                            <a:latin typeface="Cambria Math" panose="02040503050406030204" pitchFamily="18" charset="0"/>
                          </a:rPr>
                          <m:t>6</m:t>
                        </m:r>
                      </m:den>
                    </m:f>
                  </m:oMath>
                </a14:m>
                <a:r>
                  <a:rPr lang="en-US" dirty="0"/>
                  <a:t>) = </a:t>
                </a:r>
                <a14:m>
                  <m:oMath xmlns:m="http://schemas.openxmlformats.org/officeDocument/2006/math">
                    <m:f>
                      <m:fPr>
                        <m:ctrlPr>
                          <a:rPr lang="en-US" i="1" dirty="0">
                            <a:latin typeface="Cambria Math" panose="02040503050406030204" pitchFamily="18" charset="0"/>
                          </a:rPr>
                        </m:ctrlPr>
                      </m:fPr>
                      <m:num>
                        <m:r>
                          <a:rPr lang="en-US" i="1" dirty="0">
                            <a:latin typeface="Cambria Math" panose="02040503050406030204" pitchFamily="18" charset="0"/>
                          </a:rPr>
                          <m:t>5</m:t>
                        </m:r>
                      </m:num>
                      <m:den>
                        <m:r>
                          <a:rPr lang="en-US" i="1" dirty="0">
                            <a:latin typeface="Cambria Math" panose="02040503050406030204" pitchFamily="18" charset="0"/>
                          </a:rPr>
                          <m:t>6</m:t>
                        </m:r>
                      </m:den>
                    </m:f>
                  </m:oMath>
                </a14:m>
                <a:r>
                  <a:rPr lang="en-US" dirty="0"/>
                  <a:t>.</a:t>
                </a:r>
              </a:p>
              <a:p>
                <a:r>
                  <a:rPr lang="en-US" dirty="0"/>
                  <a:t>Consequently, the probability of getting exactly one #1 (or any other single number) when you roll a die two times would be.</a:t>
                </a:r>
              </a:p>
              <a:p>
                <a:pPr marL="457200" lvl="1" indent="0" algn="ctr">
                  <a:buNone/>
                </a:pPr>
                <a:r>
                  <a:rPr lang="en-US" sz="2400" dirty="0"/>
                  <a:t>  </a:t>
                </a:r>
                <a14:m>
                  <m:oMath xmlns:m="http://schemas.openxmlformats.org/officeDocument/2006/math">
                    <m:r>
                      <a:rPr lang="en-US" sz="2400" i="1">
                        <a:latin typeface="Cambria Math" panose="02040503050406030204" pitchFamily="18" charset="0"/>
                      </a:rPr>
                      <m:t>=</m:t>
                    </m:r>
                    <m:r>
                      <a:rPr lang="en-US" sz="2400" i="1">
                        <a:latin typeface="Cambria Math" panose="02040503050406030204" pitchFamily="18" charset="0"/>
                      </a:rPr>
                      <m:t>𝐶</m:t>
                    </m:r>
                    <m:d>
                      <m:dPr>
                        <m:ctrlPr>
                          <a:rPr lang="en-US" sz="2400" i="1">
                            <a:latin typeface="Cambria Math" panose="02040503050406030204" pitchFamily="18" charset="0"/>
                          </a:rPr>
                        </m:ctrlPr>
                      </m:dPr>
                      <m:e>
                        <m:r>
                          <a:rPr lang="en-US" sz="2400" b="0" i="1" smtClean="0">
                            <a:latin typeface="Cambria Math" panose="02040503050406030204" pitchFamily="18" charset="0"/>
                          </a:rPr>
                          <m:t>2</m:t>
                        </m:r>
                        <m:r>
                          <a:rPr lang="en-US" sz="2400" i="1">
                            <a:latin typeface="Cambria Math" panose="02040503050406030204" pitchFamily="18" charset="0"/>
                          </a:rPr>
                          <m:t>,</m:t>
                        </m:r>
                        <m:r>
                          <a:rPr lang="en-US" sz="2400" b="0" i="1" smtClean="0">
                            <a:latin typeface="Cambria Math" panose="02040503050406030204" pitchFamily="18" charset="0"/>
                          </a:rPr>
                          <m:t>1</m:t>
                        </m:r>
                      </m:e>
                    </m:d>
                    <m:r>
                      <a:rPr lang="en-US" sz="2400" i="1" dirty="0">
                        <a:latin typeface="Cambria Math" panose="02040503050406030204" pitchFamily="18" charset="0"/>
                      </a:rPr>
                      <m:t>·</m:t>
                    </m:r>
                    <m:r>
                      <a:rPr lang="en-US" sz="2400" i="1">
                        <a:latin typeface="Cambria Math" panose="02040503050406030204" pitchFamily="18" charset="0"/>
                      </a:rPr>
                      <m:t>(</m:t>
                    </m:r>
                    <m:sSup>
                      <m:sSupPr>
                        <m:ctrlPr>
                          <a:rPr lang="en-US" sz="2400" i="1">
                            <a:latin typeface="Cambria Math" panose="02040503050406030204" pitchFamily="18" charset="0"/>
                          </a:rPr>
                        </m:ctrlPr>
                      </m:sSupPr>
                      <m:e>
                        <m:f>
                          <m:fPr>
                            <m:ctrlPr>
                              <a:rPr lang="en-US" sz="2400" i="1">
                                <a:latin typeface="Cambria Math" panose="02040503050406030204" pitchFamily="18" charset="0"/>
                              </a:rPr>
                            </m:ctrlPr>
                          </m:fPr>
                          <m:num>
                            <m:r>
                              <a:rPr lang="en-US" sz="2400" b="0" i="1" smtClean="0">
                                <a:latin typeface="Cambria Math" panose="02040503050406030204" pitchFamily="18" charset="0"/>
                              </a:rPr>
                              <m:t>1</m:t>
                            </m:r>
                          </m:num>
                          <m:den>
                            <m:r>
                              <a:rPr lang="en-US" sz="2400" i="1">
                                <a:latin typeface="Cambria Math" panose="02040503050406030204" pitchFamily="18" charset="0"/>
                              </a:rPr>
                              <m:t>6</m:t>
                            </m:r>
                          </m:den>
                        </m:f>
                        <m:r>
                          <a:rPr lang="en-US" sz="2400" i="1">
                            <a:latin typeface="Cambria Math" panose="02040503050406030204" pitchFamily="18" charset="0"/>
                          </a:rPr>
                          <m:t>)</m:t>
                        </m:r>
                      </m:e>
                      <m:sup>
                        <m:r>
                          <a:rPr lang="en-US" sz="2400" i="1">
                            <a:latin typeface="Cambria Math" panose="02040503050406030204" pitchFamily="18" charset="0"/>
                          </a:rPr>
                          <m:t>1</m:t>
                        </m:r>
                      </m:sup>
                    </m:sSup>
                    <m:r>
                      <a:rPr lang="en-US" sz="2400" i="1" dirty="0">
                        <a:latin typeface="Cambria Math" panose="02040503050406030204" pitchFamily="18" charset="0"/>
                      </a:rPr>
                      <m:t>·</m:t>
                    </m:r>
                    <m:r>
                      <a:rPr lang="en-US" sz="2400" i="1">
                        <a:latin typeface="Cambria Math" panose="02040503050406030204" pitchFamily="18" charset="0"/>
                      </a:rPr>
                      <m:t>(</m:t>
                    </m:r>
                    <m:sSup>
                      <m:sSupPr>
                        <m:ctrlPr>
                          <a:rPr lang="en-US" sz="2400" i="1">
                            <a:latin typeface="Cambria Math" panose="02040503050406030204" pitchFamily="18" charset="0"/>
                          </a:rPr>
                        </m:ctrlPr>
                      </m:sSupPr>
                      <m:e>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5</m:t>
                            </m:r>
                          </m:num>
                          <m:den>
                            <m:r>
                              <a:rPr lang="en-US" sz="2400" b="0" i="1" smtClean="0">
                                <a:latin typeface="Cambria Math" panose="02040503050406030204" pitchFamily="18" charset="0"/>
                              </a:rPr>
                              <m:t>6</m:t>
                            </m:r>
                          </m:den>
                        </m:f>
                        <m:r>
                          <a:rPr lang="en-US" sz="2400" i="1">
                            <a:latin typeface="Cambria Math" panose="02040503050406030204" pitchFamily="18" charset="0"/>
                          </a:rPr>
                          <m:t>)</m:t>
                        </m:r>
                      </m:e>
                      <m:sup>
                        <m:r>
                          <a:rPr lang="en-US" sz="2400" b="0" i="1" smtClean="0">
                            <a:latin typeface="Cambria Math" panose="02040503050406030204" pitchFamily="18" charset="0"/>
                          </a:rPr>
                          <m:t>2</m:t>
                        </m:r>
                        <m:r>
                          <a:rPr lang="en-US" sz="2400" i="1">
                            <a:latin typeface="Cambria Math" panose="02040503050406030204" pitchFamily="18" charset="0"/>
                          </a:rPr>
                          <m:t>−</m:t>
                        </m:r>
                        <m:r>
                          <a:rPr lang="en-US" sz="2400" b="0" i="1" smtClean="0">
                            <a:latin typeface="Cambria Math" panose="02040503050406030204" pitchFamily="18" charset="0"/>
                          </a:rPr>
                          <m:t>1</m:t>
                        </m:r>
                      </m:sup>
                    </m:sSup>
                  </m:oMath>
                </a14:m>
                <a:endParaRPr lang="en-US" sz="2400" dirty="0"/>
              </a:p>
              <a:p>
                <a:pPr marL="457200" lvl="1" indent="0" algn="ctr">
                  <a:buNone/>
                </a:pPr>
                <a:r>
                  <a:rPr lang="en-US" sz="2400" dirty="0"/>
                  <a:t>=</a:t>
                </a:r>
                <a14:m>
                  <m:oMath xmlns:m="http://schemas.openxmlformats.org/officeDocument/2006/math">
                    <m:f>
                      <m:fPr>
                        <m:ctrlPr>
                          <a:rPr lang="en-US" sz="2400" i="1">
                            <a:latin typeface="Cambria Math" panose="02040503050406030204" pitchFamily="18" charset="0"/>
                          </a:rPr>
                        </m:ctrlPr>
                      </m:fPr>
                      <m:num>
                        <m:r>
                          <a:rPr lang="en-US" sz="2400" b="0" i="1" smtClean="0">
                            <a:latin typeface="Cambria Math" panose="02040503050406030204" pitchFamily="18" charset="0"/>
                          </a:rPr>
                          <m:t>2</m:t>
                        </m:r>
                        <m:r>
                          <a:rPr lang="en-US" sz="2400" i="1">
                            <a:latin typeface="Cambria Math" panose="02040503050406030204" pitchFamily="18" charset="0"/>
                          </a:rPr>
                          <m:t>!</m:t>
                        </m:r>
                      </m:num>
                      <m:den>
                        <m:d>
                          <m:dPr>
                            <m:ctrlPr>
                              <a:rPr lang="en-US" sz="2400" i="1">
                                <a:latin typeface="Cambria Math" panose="02040503050406030204" pitchFamily="18" charset="0"/>
                              </a:rPr>
                            </m:ctrlPr>
                          </m:dPr>
                          <m:e>
                            <m:r>
                              <a:rPr lang="en-US" sz="2400" b="0" i="1" smtClean="0">
                                <a:latin typeface="Cambria Math" panose="02040503050406030204" pitchFamily="18" charset="0"/>
                              </a:rPr>
                              <m:t>2</m:t>
                            </m:r>
                            <m:r>
                              <a:rPr lang="en-US" sz="2400" i="1">
                                <a:latin typeface="Cambria Math" panose="02040503050406030204" pitchFamily="18" charset="0"/>
                              </a:rPr>
                              <m:t>−</m:t>
                            </m:r>
                            <m:r>
                              <a:rPr lang="en-US" sz="2400" b="0" i="1" smtClean="0">
                                <a:latin typeface="Cambria Math" panose="02040503050406030204" pitchFamily="18" charset="0"/>
                              </a:rPr>
                              <m:t>1</m:t>
                            </m:r>
                          </m:e>
                        </m:d>
                        <m:r>
                          <a:rPr lang="en-US" sz="2400" i="1">
                            <a:latin typeface="Cambria Math" panose="02040503050406030204" pitchFamily="18" charset="0"/>
                          </a:rPr>
                          <m:t>!·</m:t>
                        </m:r>
                        <m:r>
                          <a:rPr lang="en-US" sz="2400" b="0" i="1" smtClean="0">
                            <a:latin typeface="Cambria Math" panose="02040503050406030204" pitchFamily="18" charset="0"/>
                          </a:rPr>
                          <m:t>1</m:t>
                        </m:r>
                        <m:r>
                          <a:rPr lang="en-US" sz="2400" i="1">
                            <a:latin typeface="Cambria Math" panose="02040503050406030204" pitchFamily="18" charset="0"/>
                          </a:rPr>
                          <m:t>!</m:t>
                        </m:r>
                      </m:den>
                    </m:f>
                    <m:r>
                      <a:rPr lang="en-US" sz="2400" i="1" smtClean="0">
                        <a:latin typeface="Cambria Math" panose="02040503050406030204" pitchFamily="18" charset="0"/>
                      </a:rPr>
                      <m:t>·</m:t>
                    </m:r>
                  </m:oMath>
                </a14:m>
                <a:r>
                  <a:rPr lang="en-US" sz="2400" dirty="0"/>
                  <a:t>(</a:t>
                </a:r>
                <a14:m>
                  <m:oMath xmlns:m="http://schemas.openxmlformats.org/officeDocument/2006/math">
                    <m:f>
                      <m:fPr>
                        <m:ctrlPr>
                          <a:rPr lang="en-US" sz="2400" i="1" dirty="0" smtClean="0">
                            <a:latin typeface="Cambria Math" panose="02040503050406030204" pitchFamily="18" charset="0"/>
                          </a:rPr>
                        </m:ctrlPr>
                      </m:fPr>
                      <m:num>
                        <m:r>
                          <a:rPr lang="en-US" sz="2400" b="0" i="1" dirty="0" smtClean="0">
                            <a:latin typeface="Cambria Math" panose="02040503050406030204" pitchFamily="18" charset="0"/>
                          </a:rPr>
                          <m:t>1</m:t>
                        </m:r>
                      </m:num>
                      <m:den>
                        <m:r>
                          <a:rPr lang="en-US" sz="2400" b="0" i="1" dirty="0" smtClean="0">
                            <a:latin typeface="Cambria Math" panose="02040503050406030204" pitchFamily="18" charset="0"/>
                          </a:rPr>
                          <m:t>6</m:t>
                        </m:r>
                      </m:den>
                    </m:f>
                    <m:r>
                      <a:rPr lang="en-US" sz="2400" b="0" i="1" dirty="0" smtClean="0">
                        <a:latin typeface="Cambria Math" panose="02040503050406030204" pitchFamily="18" charset="0"/>
                      </a:rPr>
                      <m:t>)·(</m:t>
                    </m:r>
                    <m:f>
                      <m:fPr>
                        <m:ctrlPr>
                          <a:rPr lang="en-US" sz="2400" b="0" i="1" dirty="0" smtClean="0">
                            <a:latin typeface="Cambria Math" panose="02040503050406030204" pitchFamily="18" charset="0"/>
                          </a:rPr>
                        </m:ctrlPr>
                      </m:fPr>
                      <m:num>
                        <m:r>
                          <a:rPr lang="en-US" sz="2400" b="0" i="1" dirty="0" smtClean="0">
                            <a:latin typeface="Cambria Math" panose="02040503050406030204" pitchFamily="18" charset="0"/>
                          </a:rPr>
                          <m:t>5</m:t>
                        </m:r>
                      </m:num>
                      <m:den>
                        <m:r>
                          <a:rPr lang="en-US" sz="2400" b="0" i="1" dirty="0" smtClean="0">
                            <a:latin typeface="Cambria Math" panose="02040503050406030204" pitchFamily="18" charset="0"/>
                          </a:rPr>
                          <m:t>6</m:t>
                        </m:r>
                      </m:den>
                    </m:f>
                  </m:oMath>
                </a14:m>
                <a:r>
                  <a:rPr lang="en-US" sz="2400" dirty="0"/>
                  <a:t>)</a:t>
                </a:r>
              </a:p>
              <a:p>
                <a:pPr marL="457200" lvl="1" indent="0" algn="ctr">
                  <a:buNone/>
                </a:pPr>
                <a:r>
                  <a:rPr lang="en-US" sz="2400" dirty="0"/>
                  <a:t>=2·</a:t>
                </a:r>
                <a14:m>
                  <m:oMath xmlns:m="http://schemas.openxmlformats.org/officeDocument/2006/math">
                    <m:r>
                      <a:rPr lang="en-US" sz="2400" i="1" dirty="0">
                        <a:latin typeface="Cambria Math" panose="02040503050406030204" pitchFamily="18" charset="0"/>
                      </a:rPr>
                      <m:t>(</m:t>
                    </m:r>
                    <m:f>
                      <m:fPr>
                        <m:ctrlPr>
                          <a:rPr lang="en-US" sz="2400" i="1" dirty="0">
                            <a:latin typeface="Cambria Math" panose="02040503050406030204" pitchFamily="18" charset="0"/>
                          </a:rPr>
                        </m:ctrlPr>
                      </m:fPr>
                      <m:num>
                        <m:r>
                          <a:rPr lang="en-US" sz="2400" i="1" dirty="0">
                            <a:latin typeface="Cambria Math" panose="02040503050406030204" pitchFamily="18" charset="0"/>
                          </a:rPr>
                          <m:t>5</m:t>
                        </m:r>
                      </m:num>
                      <m:den>
                        <m:r>
                          <a:rPr lang="en-US" sz="2400" b="0" i="1" dirty="0" smtClean="0">
                            <a:latin typeface="Cambria Math" panose="02040503050406030204" pitchFamily="18" charset="0"/>
                          </a:rPr>
                          <m:t>3</m:t>
                        </m:r>
                        <m:r>
                          <a:rPr lang="en-US" sz="2400" i="1" dirty="0">
                            <a:latin typeface="Cambria Math" panose="02040503050406030204" pitchFamily="18" charset="0"/>
                          </a:rPr>
                          <m:t>6</m:t>
                        </m:r>
                      </m:den>
                    </m:f>
                  </m:oMath>
                </a14:m>
                <a:r>
                  <a:rPr lang="en-US" sz="2400" dirty="0"/>
                  <a:t>) = </a:t>
                </a:r>
                <a14:m>
                  <m:oMath xmlns:m="http://schemas.openxmlformats.org/officeDocument/2006/math">
                    <m:f>
                      <m:fPr>
                        <m:ctrlPr>
                          <a:rPr lang="en-US" sz="2400" i="1" dirty="0">
                            <a:latin typeface="Cambria Math" panose="02040503050406030204" pitchFamily="18" charset="0"/>
                          </a:rPr>
                        </m:ctrlPr>
                      </m:fPr>
                      <m:num>
                        <m:r>
                          <a:rPr lang="en-US" sz="2400" b="0" i="1" dirty="0" smtClean="0">
                            <a:latin typeface="Cambria Math" panose="02040503050406030204" pitchFamily="18" charset="0"/>
                          </a:rPr>
                          <m:t>10</m:t>
                        </m:r>
                      </m:num>
                      <m:den>
                        <m:r>
                          <a:rPr lang="en-US" sz="2400" b="0" i="1" dirty="0" smtClean="0">
                            <a:latin typeface="Cambria Math" panose="02040503050406030204" pitchFamily="18" charset="0"/>
                          </a:rPr>
                          <m:t>36</m:t>
                        </m:r>
                      </m:den>
                    </m:f>
                  </m:oMath>
                </a14:m>
                <a:r>
                  <a:rPr lang="en-US" sz="2400" dirty="0"/>
                  <a:t> = </a:t>
                </a:r>
                <a14:m>
                  <m:oMath xmlns:m="http://schemas.openxmlformats.org/officeDocument/2006/math">
                    <m:f>
                      <m:fPr>
                        <m:ctrlPr>
                          <a:rPr lang="en-US" sz="2400" i="1" dirty="0">
                            <a:latin typeface="Cambria Math" panose="02040503050406030204" pitchFamily="18" charset="0"/>
                          </a:rPr>
                        </m:ctrlPr>
                      </m:fPr>
                      <m:num>
                        <m:r>
                          <a:rPr lang="en-US" sz="2400" i="1" dirty="0">
                            <a:latin typeface="Cambria Math" panose="02040503050406030204" pitchFamily="18" charset="0"/>
                          </a:rPr>
                          <m:t>5</m:t>
                        </m:r>
                      </m:num>
                      <m:den>
                        <m:r>
                          <a:rPr lang="en-US" sz="2400" b="0" i="1" dirty="0" smtClean="0">
                            <a:latin typeface="Cambria Math" panose="02040503050406030204" pitchFamily="18" charset="0"/>
                          </a:rPr>
                          <m:t>18</m:t>
                        </m:r>
                      </m:den>
                    </m:f>
                  </m:oMath>
                </a14:m>
                <a:endParaRPr lang="en-US" sz="2400" dirty="0"/>
              </a:p>
              <a:p>
                <a:pPr marL="457200" lvl="1" indent="0" algn="ctr">
                  <a:buNone/>
                </a:pPr>
                <a:endParaRPr lang="en-US" dirty="0"/>
              </a:p>
              <a:p>
                <a:pPr marL="457200" lvl="1" indent="0" algn="ctr">
                  <a:buNone/>
                </a:pPr>
                <a:endParaRPr lang="en-US" dirty="0"/>
              </a:p>
              <a:p>
                <a:pPr marL="457200" lvl="1" indent="0" algn="ctr">
                  <a:buNone/>
                </a:pPr>
                <a:endParaRPr lang="en-US" dirty="0"/>
              </a:p>
              <a:p>
                <a:pPr marL="457200" lvl="1" indent="0" algn="ctr">
                  <a:buNone/>
                </a:pPr>
                <a:endParaRPr lang="en-US" dirty="0"/>
              </a:p>
              <a:p>
                <a:endParaRPr lang="en-US" dirty="0"/>
              </a:p>
            </p:txBody>
          </p:sp>
        </mc:Choice>
        <mc:Fallback xmlns="">
          <p:sp>
            <p:nvSpPr>
              <p:cNvPr id="3" name="Content Placeholder 2">
                <a:extLst>
                  <a:ext uri="{FF2B5EF4-FFF2-40B4-BE49-F238E27FC236}">
                    <a16:creationId xmlns:a16="http://schemas.microsoft.com/office/drawing/2014/main" id="{2642AEA3-604F-4179-8C06-E2221A7A08E9}"/>
                  </a:ext>
                </a:extLst>
              </p:cNvPr>
              <p:cNvSpPr>
                <a:spLocks noGrp="1" noRot="1" noChangeAspect="1" noMove="1" noResize="1" noEditPoints="1" noAdjustHandles="1" noChangeArrowheads="1" noChangeShapeType="1" noTextEdit="1"/>
              </p:cNvSpPr>
              <p:nvPr>
                <p:ph idx="1"/>
              </p:nvPr>
            </p:nvSpPr>
            <p:spPr>
              <a:blipFill>
                <a:blip r:embed="rId2"/>
                <a:stretch>
                  <a:fillRect l="-142" t="-942"/>
                </a:stretch>
              </a:blipFill>
            </p:spPr>
            <p:txBody>
              <a:bodyPr/>
              <a:lstStyle/>
              <a:p>
                <a:r>
                  <a:rPr lang="en-US">
                    <a:noFill/>
                  </a:rPr>
                  <a:t> </a:t>
                </a:r>
              </a:p>
            </p:txBody>
          </p:sp>
        </mc:Fallback>
      </mc:AlternateContent>
    </p:spTree>
    <p:extLst>
      <p:ext uri="{BB962C8B-B14F-4D97-AF65-F5344CB8AC3E}">
        <p14:creationId xmlns:p14="http://schemas.microsoft.com/office/powerpoint/2010/main" val="2883342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Binomial Distribution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85000" lnSpcReduction="10000"/>
              </a:bodyPr>
              <a:lstStyle/>
              <a:p>
                <a:r>
                  <a:rPr lang="en-US" dirty="0"/>
                  <a:t>When you toss dice or a coin the set of all outcomes has what we call a </a:t>
                </a:r>
                <a:r>
                  <a:rPr lang="en-US" b="1" dirty="0"/>
                  <a:t>binomial distribution</a:t>
                </a:r>
              </a:p>
              <a:p>
                <a:pPr marL="0" indent="0">
                  <a:buNone/>
                </a:pPr>
                <a:r>
                  <a:rPr lang="en-US" dirty="0"/>
                  <a:t>When each trial of an experiment, like tossing dice or coins, has exactly two possible outcomes, call them success and failure, then the probability of any combination of successes and failures can be represented by the following formula</a:t>
                </a:r>
              </a:p>
              <a:p>
                <a:pPr marL="0" indent="0">
                  <a:buNone/>
                </a:pPr>
                <a:endParaRPr lang="en-US" dirty="0"/>
              </a:p>
              <a:p>
                <a:pPr marL="0" indent="0">
                  <a:buNone/>
                </a:pPr>
                <a14:m>
                  <m:oMathPara xmlns:m="http://schemas.openxmlformats.org/officeDocument/2006/math">
                    <m:oMathParaPr>
                      <m:jc m:val="center"/>
                    </m:oMathParaPr>
                    <m:oMath xmlns:m="http://schemas.openxmlformats.org/officeDocument/2006/math">
                      <m:r>
                        <a:rPr lang="en-US" sz="2400" b="0" i="1" smtClean="0">
                          <a:latin typeface="Cambria Math" panose="02040503050406030204" pitchFamily="18" charset="0"/>
                        </a:rPr>
                        <m:t>𝑃</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𝑥</m:t>
                          </m:r>
                          <m:r>
                            <a:rPr lang="en-US" sz="2400" b="0" i="1" smtClean="0">
                              <a:latin typeface="Cambria Math" panose="02040503050406030204" pitchFamily="18" charset="0"/>
                            </a:rPr>
                            <m:t> </m:t>
                          </m:r>
                          <m:r>
                            <a:rPr lang="en-US" sz="2400" b="0" i="1" smtClean="0">
                              <a:latin typeface="Cambria Math" panose="02040503050406030204" pitchFamily="18" charset="0"/>
                            </a:rPr>
                            <m:t>𝑠𝑢𝑐𝑐𝑒𝑠𝑠𝑒𝑠</m:t>
                          </m:r>
                          <m:r>
                            <a:rPr lang="en-US" sz="2400" b="0" i="1" smtClean="0">
                              <a:latin typeface="Cambria Math" panose="02040503050406030204" pitchFamily="18" charset="0"/>
                            </a:rPr>
                            <m:t> </m:t>
                          </m:r>
                          <m:r>
                            <a:rPr lang="en-US" sz="2400" b="0" i="1" smtClean="0">
                              <a:latin typeface="Cambria Math" panose="02040503050406030204" pitchFamily="18" charset="0"/>
                            </a:rPr>
                            <m:t>𝑖𝑛</m:t>
                          </m:r>
                          <m:r>
                            <a:rPr lang="en-US" sz="2400" b="0" i="1" smtClean="0">
                              <a:latin typeface="Cambria Math" panose="02040503050406030204" pitchFamily="18" charset="0"/>
                            </a:rPr>
                            <m:t> </m:t>
                          </m:r>
                          <m:r>
                            <a:rPr lang="en-US" sz="2400" b="0" i="1" smtClean="0">
                              <a:latin typeface="Cambria Math" panose="02040503050406030204" pitchFamily="18" charset="0"/>
                            </a:rPr>
                            <m:t>𝑛</m:t>
                          </m:r>
                          <m:r>
                            <a:rPr lang="en-US" sz="2400" b="0" i="1" smtClean="0">
                              <a:latin typeface="Cambria Math" panose="02040503050406030204" pitchFamily="18" charset="0"/>
                            </a:rPr>
                            <m:t> </m:t>
                          </m:r>
                          <m:r>
                            <a:rPr lang="en-US" sz="2400" b="0" i="1" smtClean="0">
                              <a:latin typeface="Cambria Math" panose="02040503050406030204" pitchFamily="18" charset="0"/>
                            </a:rPr>
                            <m:t>𝑡𝑟𝑖𝑎𝑙𝑠</m:t>
                          </m:r>
                          <m:r>
                            <a:rPr lang="en-US" sz="2400" b="0" i="1" smtClean="0">
                              <a:latin typeface="Cambria Math" panose="02040503050406030204" pitchFamily="18" charset="0"/>
                            </a:rPr>
                            <m:t> </m:t>
                          </m:r>
                          <m:r>
                            <a:rPr lang="en-US" sz="2400" b="0" i="1" smtClean="0">
                              <a:latin typeface="Cambria Math" panose="02040503050406030204" pitchFamily="18" charset="0"/>
                            </a:rPr>
                            <m:t>𝑜𝑓</m:t>
                          </m:r>
                          <m:r>
                            <a:rPr lang="en-US" sz="2400" b="0" i="1" smtClean="0">
                              <a:latin typeface="Cambria Math" panose="02040503050406030204" pitchFamily="18" charset="0"/>
                            </a:rPr>
                            <m:t> </m:t>
                          </m:r>
                          <m:r>
                            <a:rPr lang="en-US" sz="2400" b="0" i="1" smtClean="0">
                              <a:latin typeface="Cambria Math" panose="02040503050406030204" pitchFamily="18" charset="0"/>
                            </a:rPr>
                            <m:t>𝑎</m:t>
                          </m:r>
                          <m:r>
                            <a:rPr lang="en-US" sz="2400" b="0" i="1" smtClean="0">
                              <a:latin typeface="Cambria Math" panose="02040503050406030204" pitchFamily="18" charset="0"/>
                            </a:rPr>
                            <m:t> </m:t>
                          </m:r>
                          <m:r>
                            <a:rPr lang="en-US" sz="2400" b="0" i="1" smtClean="0">
                              <a:latin typeface="Cambria Math" panose="02040503050406030204" pitchFamily="18" charset="0"/>
                            </a:rPr>
                            <m:t>𝑏𝑖𝑛𝑜𝑚𝑖𝑎𝑙</m:t>
                          </m:r>
                          <m:r>
                            <a:rPr lang="en-US" sz="2400" b="0" i="1" smtClean="0">
                              <a:latin typeface="Cambria Math" panose="02040503050406030204" pitchFamily="18" charset="0"/>
                            </a:rPr>
                            <m:t> </m:t>
                          </m:r>
                          <m:r>
                            <a:rPr lang="en-US" sz="2400" b="0" i="1" smtClean="0">
                              <a:latin typeface="Cambria Math" panose="02040503050406030204" pitchFamily="18" charset="0"/>
                            </a:rPr>
                            <m:t>𝑒𝑥𝑝𝑒𝑟𝑖𝑚𝑒𝑛𝑡</m:t>
                          </m:r>
                        </m:e>
                      </m:d>
                    </m:oMath>
                  </m:oMathPara>
                </a14:m>
                <a:endParaRPr lang="en-US" sz="2400" b="0" i="1" dirty="0">
                  <a:latin typeface="Cambria Math" panose="02040503050406030204" pitchFamily="18" charset="0"/>
                </a:endParaRPr>
              </a:p>
              <a:p>
                <a:pPr marL="0" indent="0">
                  <a:buNone/>
                </a:pPr>
                <a:endParaRPr lang="en-US" sz="1100" b="0" i="1" dirty="0">
                  <a:latin typeface="Cambria Math" panose="02040503050406030204" pitchFamily="18" charset="0"/>
                </a:endParaRPr>
              </a:p>
              <a:p>
                <a:pPr marL="0" indent="0">
                  <a:buNone/>
                </a:pPr>
                <a14:m>
                  <m:oMathPara xmlns:m="http://schemas.openxmlformats.org/officeDocument/2006/math">
                    <m:oMathParaPr>
                      <m:jc m:val="center"/>
                    </m:oMathParaPr>
                    <m:oMath xmlns:m="http://schemas.openxmlformats.org/officeDocument/2006/math">
                      <m:r>
                        <a:rPr lang="en-US" sz="2400" b="0" i="1" smtClean="0">
                          <a:latin typeface="Cambria Math" panose="02040503050406030204" pitchFamily="18" charset="0"/>
                        </a:rPr>
                        <m:t>=</m:t>
                      </m:r>
                      <m:r>
                        <a:rPr lang="en-US" sz="2400" b="0" i="1" smtClean="0">
                          <a:latin typeface="Cambria Math" panose="02040503050406030204" pitchFamily="18" charset="0"/>
                        </a:rPr>
                        <m:t>𝐶</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𝑛</m:t>
                          </m:r>
                          <m:r>
                            <a:rPr lang="en-US" sz="2400" b="0" i="1" smtClean="0">
                              <a:latin typeface="Cambria Math" panose="02040503050406030204" pitchFamily="18" charset="0"/>
                            </a:rPr>
                            <m:t>,</m:t>
                          </m:r>
                          <m:r>
                            <a:rPr lang="en-US" sz="2400" b="0" i="1" smtClean="0">
                              <a:latin typeface="Cambria Math" panose="02040503050406030204" pitchFamily="18" charset="0"/>
                            </a:rPr>
                            <m:t>𝑥</m:t>
                          </m:r>
                        </m:e>
                      </m:d>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𝑝</m:t>
                          </m:r>
                        </m:e>
                        <m:sup>
                          <m:r>
                            <a:rPr lang="en-US" sz="2400" b="0" i="1" smtClean="0">
                              <a:latin typeface="Cambria Math" panose="02040503050406030204" pitchFamily="18" charset="0"/>
                            </a:rPr>
                            <m:t>𝑥</m:t>
                          </m:r>
                        </m:sup>
                      </m:sSup>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1−</m:t>
                          </m:r>
                          <m:r>
                            <a:rPr lang="en-US" sz="2400" b="0" i="1" smtClean="0">
                              <a:latin typeface="Cambria Math" panose="02040503050406030204" pitchFamily="18" charset="0"/>
                            </a:rPr>
                            <m:t>𝑝</m:t>
                          </m:r>
                          <m:r>
                            <a:rPr lang="en-US" sz="2400" b="0" i="1" smtClean="0">
                              <a:latin typeface="Cambria Math" panose="02040503050406030204" pitchFamily="18" charset="0"/>
                            </a:rPr>
                            <m:t>)</m:t>
                          </m:r>
                        </m:e>
                        <m:sup>
                          <m:r>
                            <a:rPr lang="en-US" sz="2400" b="0" i="1" smtClean="0">
                              <a:latin typeface="Cambria Math" panose="02040503050406030204" pitchFamily="18" charset="0"/>
                            </a:rPr>
                            <m:t>𝑛</m:t>
                          </m:r>
                          <m:r>
                            <a:rPr lang="en-US" sz="2400" b="0" i="1" smtClean="0">
                              <a:latin typeface="Cambria Math" panose="02040503050406030204" pitchFamily="18" charset="0"/>
                            </a:rPr>
                            <m:t>−</m:t>
                          </m:r>
                          <m:r>
                            <a:rPr lang="en-US" sz="2400" b="0" i="1" smtClean="0">
                              <a:latin typeface="Cambria Math" panose="02040503050406030204" pitchFamily="18" charset="0"/>
                            </a:rPr>
                            <m:t>𝑥</m:t>
                          </m:r>
                        </m:sup>
                      </m:sSup>
                    </m:oMath>
                  </m:oMathPara>
                </a14:m>
                <a:endParaRPr lang="en-US" dirty="0"/>
              </a:p>
              <a:p>
                <a:pPr marL="0" indent="0">
                  <a:buNone/>
                </a:pPr>
                <a:r>
                  <a:rPr lang="en-US" dirty="0"/>
                  <a:t>      Sometimes written as</a:t>
                </a:r>
              </a:p>
              <a:p>
                <a:pPr marL="0" indent="0">
                  <a:buNone/>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sub>
                          <m:r>
                            <a:rPr lang="en-US" sz="2400" b="0" i="1" smtClean="0">
                              <a:latin typeface="Cambria Math" panose="02040503050406030204" pitchFamily="18" charset="0"/>
                            </a:rPr>
                            <m:t>𝑛</m:t>
                          </m:r>
                        </m:sub>
                      </m:sSub>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𝐶</m:t>
                          </m:r>
                        </m:e>
                        <m:sub>
                          <m:r>
                            <a:rPr lang="en-US" sz="2400" b="0" i="1" smtClean="0">
                              <a:latin typeface="Cambria Math" panose="02040503050406030204" pitchFamily="18" charset="0"/>
                            </a:rPr>
                            <m:t>𝑥</m:t>
                          </m:r>
                        </m:sub>
                      </m:sSub>
                      <m:r>
                        <a:rPr lang="en-US" sz="2400" i="1">
                          <a:latin typeface="Cambria Math" panose="02040503050406030204" pitchFamily="18" charset="0"/>
                        </a:rPr>
                        <m:t>(</m:t>
                      </m:r>
                      <m:sSup>
                        <m:sSupPr>
                          <m:ctrlPr>
                            <a:rPr lang="en-US" sz="2400" i="1">
                              <a:latin typeface="Cambria Math" panose="02040503050406030204" pitchFamily="18" charset="0"/>
                            </a:rPr>
                          </m:ctrlPr>
                        </m:sSupPr>
                        <m:e>
                          <m:r>
                            <a:rPr lang="en-US" sz="2400" i="1">
                              <a:latin typeface="Cambria Math" panose="02040503050406030204" pitchFamily="18" charset="0"/>
                            </a:rPr>
                            <m:t>𝑝</m:t>
                          </m:r>
                        </m:e>
                        <m:sup>
                          <m:r>
                            <a:rPr lang="en-US" sz="2400" i="1">
                              <a:latin typeface="Cambria Math" panose="02040503050406030204" pitchFamily="18" charset="0"/>
                            </a:rPr>
                            <m:t>𝑥</m:t>
                          </m:r>
                        </m:sup>
                      </m:sSup>
                      <m:r>
                        <a:rPr lang="en-US" sz="2400" i="1">
                          <a:latin typeface="Cambria Math" panose="02040503050406030204" pitchFamily="18" charset="0"/>
                        </a:rPr>
                        <m:t>)(</m:t>
                      </m:r>
                      <m:sSup>
                        <m:sSupPr>
                          <m:ctrlPr>
                            <a:rPr lang="en-US" sz="2400" i="1">
                              <a:latin typeface="Cambria Math" panose="02040503050406030204" pitchFamily="18" charset="0"/>
                            </a:rPr>
                          </m:ctrlPr>
                        </m:sSupPr>
                        <m:e>
                          <m:r>
                            <a:rPr lang="en-US" sz="2400" i="1">
                              <a:latin typeface="Cambria Math" panose="02040503050406030204" pitchFamily="18" charset="0"/>
                            </a:rPr>
                            <m:t>1−</m:t>
                          </m:r>
                          <m:r>
                            <a:rPr lang="en-US" sz="2400" i="1">
                              <a:latin typeface="Cambria Math" panose="02040503050406030204" pitchFamily="18" charset="0"/>
                            </a:rPr>
                            <m:t>𝑝</m:t>
                          </m:r>
                          <m:r>
                            <a:rPr lang="en-US" sz="2400" i="1">
                              <a:latin typeface="Cambria Math" panose="02040503050406030204" pitchFamily="18" charset="0"/>
                            </a:rPr>
                            <m:t>)</m:t>
                          </m:r>
                        </m:e>
                        <m:sup>
                          <m:r>
                            <a:rPr lang="en-US" sz="2400" i="1">
                              <a:latin typeface="Cambria Math" panose="02040503050406030204" pitchFamily="18" charset="0"/>
                            </a:rPr>
                            <m:t>𝑛</m:t>
                          </m:r>
                          <m:r>
                            <a:rPr lang="en-US" sz="2400" i="1">
                              <a:latin typeface="Cambria Math" panose="02040503050406030204" pitchFamily="18" charset="0"/>
                            </a:rPr>
                            <m:t>−</m:t>
                          </m:r>
                          <m:r>
                            <a:rPr lang="en-US" sz="2400" i="1">
                              <a:latin typeface="Cambria Math" panose="02040503050406030204" pitchFamily="18" charset="0"/>
                            </a:rPr>
                            <m:t>𝑥</m:t>
                          </m:r>
                        </m:sup>
                      </m:sSup>
                    </m:oMath>
                  </m:oMathPara>
                </a14:m>
                <a:endParaRPr lang="en-US" dirty="0"/>
              </a:p>
              <a:p>
                <a:r>
                  <a:rPr lang="en-US" dirty="0"/>
                  <a:t>Where </a:t>
                </a:r>
                <a14:m>
                  <m:oMath xmlns:m="http://schemas.openxmlformats.org/officeDocument/2006/math">
                    <m:r>
                      <a:rPr lang="en-US" i="1">
                        <a:latin typeface="Cambria Math" panose="02040503050406030204" pitchFamily="18" charset="0"/>
                      </a:rPr>
                      <m:t>𝐶</m:t>
                    </m:r>
                    <m:d>
                      <m:dPr>
                        <m:ctrlPr>
                          <a:rPr lang="en-US" i="1">
                            <a:latin typeface="Cambria Math" panose="02040503050406030204" pitchFamily="18" charset="0"/>
                          </a:rPr>
                        </m:ctrlPr>
                      </m:dPr>
                      <m:e>
                        <m:r>
                          <a:rPr lang="en-US" i="1">
                            <a:latin typeface="Cambria Math" panose="02040503050406030204" pitchFamily="18" charset="0"/>
                          </a:rPr>
                          <m:t>𝑛</m:t>
                        </m:r>
                        <m:r>
                          <a:rPr lang="en-US" i="1">
                            <a:latin typeface="Cambria Math" panose="02040503050406030204" pitchFamily="18" charset="0"/>
                          </a:rPr>
                          <m:t>,</m:t>
                        </m:r>
                        <m:r>
                          <a:rPr lang="en-US" i="1">
                            <a:latin typeface="Cambria Math" panose="02040503050406030204" pitchFamily="18" charset="0"/>
                          </a:rPr>
                          <m:t>𝑥</m:t>
                        </m:r>
                      </m:e>
                    </m:d>
                  </m:oMath>
                </a14:m>
                <a:r>
                  <a:rPr lang="en-US" dirty="0"/>
                  <a:t> or </a:t>
                </a:r>
                <a14:m>
                  <m:oMath xmlns:m="http://schemas.openxmlformats.org/officeDocument/2006/math">
                    <m:sSub>
                      <m:sSubPr>
                        <m:ctrlPr>
                          <a:rPr lang="en-US" i="1">
                            <a:latin typeface="Cambria Math" panose="02040503050406030204" pitchFamily="18" charset="0"/>
                          </a:rPr>
                        </m:ctrlPr>
                      </m:sSubPr>
                      <m:e/>
                      <m:sub>
                        <m:r>
                          <a:rPr lang="en-US" i="1">
                            <a:latin typeface="Cambria Math" panose="02040503050406030204" pitchFamily="18" charset="0"/>
                          </a:rPr>
                          <m:t>𝑛</m:t>
                        </m:r>
                      </m:sub>
                    </m:sSub>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𝑥</m:t>
                        </m:r>
                      </m:sub>
                    </m:sSub>
                    <m:r>
                      <a:rPr lang="en-US" i="1">
                        <a:latin typeface="Cambria Math" panose="02040503050406030204" pitchFamily="18" charset="0"/>
                      </a:rPr>
                      <m:t> </m:t>
                    </m:r>
                  </m:oMath>
                </a14:m>
                <a:r>
                  <a:rPr lang="en-US" dirty="0"/>
                  <a:t>represent the number of combinations of n things taken x at a time, </a:t>
                </a:r>
                <a:r>
                  <a:rPr lang="en-US" i="1" dirty="0"/>
                  <a:t>p</a:t>
                </a:r>
                <a:r>
                  <a:rPr lang="en-US" dirty="0"/>
                  <a:t> represents the probability of success on a single trial and </a:t>
                </a:r>
                <a:r>
                  <a:rPr lang="en-US" i="1" dirty="0"/>
                  <a:t>1-p</a:t>
                </a:r>
                <a:r>
                  <a:rPr lang="en-US" dirty="0"/>
                  <a:t> represents its compliment, i.e. probability of failure on a single trial.</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284" t="-785"/>
                </a:stretch>
              </a:blipFill>
            </p:spPr>
            <p:txBody>
              <a:bodyPr/>
              <a:lstStyle/>
              <a:p>
                <a:r>
                  <a:rPr lang="en-US">
                    <a:noFill/>
                  </a:rPr>
                  <a:t> </a:t>
                </a:r>
              </a:p>
            </p:txBody>
          </p:sp>
        </mc:Fallback>
      </mc:AlternateContent>
    </p:spTree>
    <p:extLst>
      <p:ext uri="{BB962C8B-B14F-4D97-AF65-F5344CB8AC3E}">
        <p14:creationId xmlns:p14="http://schemas.microsoft.com/office/powerpoint/2010/main" val="1767705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749" y="571893"/>
            <a:ext cx="8596668" cy="1320800"/>
          </a:xfrm>
        </p:spPr>
        <p:txBody>
          <a:bodyPr/>
          <a:lstStyle/>
          <a:p>
            <a:r>
              <a:rPr lang="en-US" dirty="0"/>
              <a:t>Example 1: Exactly 2 heads in 3 tosses </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10000"/>
              </a:bodyPr>
              <a:lstStyle/>
              <a:p>
                <a:r>
                  <a:rPr lang="en-US" sz="2400" dirty="0"/>
                  <a:t>What is the probability of tossing a coin three times and getting exactly two heads?</a:t>
                </a:r>
              </a:p>
              <a:p>
                <a:pPr lvl="1"/>
                <a:r>
                  <a:rPr lang="en-US" sz="2000" dirty="0"/>
                  <a:t>If we consider getting a head to be success, then getting a tail is failure.</a:t>
                </a:r>
              </a:p>
              <a:p>
                <a:pPr lvl="1"/>
                <a:r>
                  <a:rPr lang="en-US" sz="2000" dirty="0"/>
                  <a:t>We let n=3 and x=2 because we are tossing the coin three times and getting exactly two heads.</a:t>
                </a:r>
              </a:p>
              <a:p>
                <a:pPr lvl="1"/>
                <a:r>
                  <a:rPr lang="en-US" sz="2000" dirty="0"/>
                  <a:t>The number of combinations of 3 things taken 2 at a time is given by the formula </a:t>
                </a:r>
              </a:p>
              <a:p>
                <a:pPr marL="914400" lvl="2" indent="0">
                  <a:buNone/>
                </a:pPr>
                <a14:m>
                  <m:oMathPara xmlns:m="http://schemas.openxmlformats.org/officeDocument/2006/math">
                    <m:oMathParaPr>
                      <m:jc m:val="centerGroup"/>
                    </m:oMathParaPr>
                    <m:oMath xmlns:m="http://schemas.openxmlformats.org/officeDocument/2006/math">
                      <m:f>
                        <m:fPr>
                          <m:ctrlPr>
                            <a:rPr lang="en-US" sz="2200" i="1" smtClean="0">
                              <a:latin typeface="Cambria Math" panose="02040503050406030204" pitchFamily="18" charset="0"/>
                            </a:rPr>
                          </m:ctrlPr>
                        </m:fPr>
                        <m:num>
                          <m:r>
                            <a:rPr lang="en-US" sz="2200" b="0" i="1" smtClean="0">
                              <a:latin typeface="Cambria Math" panose="02040503050406030204" pitchFamily="18" charset="0"/>
                            </a:rPr>
                            <m:t>𝑛</m:t>
                          </m:r>
                          <m:r>
                            <a:rPr lang="en-US" sz="2200" b="0" i="1" smtClean="0">
                              <a:latin typeface="Cambria Math" panose="02040503050406030204" pitchFamily="18" charset="0"/>
                            </a:rPr>
                            <m:t>!</m:t>
                          </m:r>
                        </m:num>
                        <m:den>
                          <m:d>
                            <m:dPr>
                              <m:ctrlPr>
                                <a:rPr lang="en-US" sz="2200" b="0" i="1" smtClean="0">
                                  <a:latin typeface="Cambria Math" panose="02040503050406030204" pitchFamily="18" charset="0"/>
                                </a:rPr>
                              </m:ctrlPr>
                            </m:dPr>
                            <m:e>
                              <m:r>
                                <a:rPr lang="en-US" sz="2200" b="0" i="1" smtClean="0">
                                  <a:latin typeface="Cambria Math" panose="02040503050406030204" pitchFamily="18" charset="0"/>
                                </a:rPr>
                                <m:t>𝑛</m:t>
                              </m:r>
                              <m:r>
                                <a:rPr lang="en-US" sz="2200" b="0" i="1" smtClean="0">
                                  <a:latin typeface="Cambria Math" panose="02040503050406030204" pitchFamily="18" charset="0"/>
                                </a:rPr>
                                <m:t>−</m:t>
                              </m:r>
                              <m:r>
                                <a:rPr lang="en-US" sz="2200" b="0" i="1" smtClean="0">
                                  <a:latin typeface="Cambria Math" panose="02040503050406030204" pitchFamily="18" charset="0"/>
                                </a:rPr>
                                <m:t>𝑥</m:t>
                              </m:r>
                            </m:e>
                          </m:d>
                          <m:r>
                            <a:rPr lang="en-US" sz="2200" b="0" i="1" smtClean="0">
                              <a:latin typeface="Cambria Math" panose="02040503050406030204" pitchFamily="18" charset="0"/>
                            </a:rPr>
                            <m:t>!·</m:t>
                          </m:r>
                          <m:r>
                            <a:rPr lang="en-US" sz="2200" b="0" i="1" smtClean="0">
                              <a:latin typeface="Cambria Math" panose="02040503050406030204" pitchFamily="18" charset="0"/>
                            </a:rPr>
                            <m:t>𝑥</m:t>
                          </m:r>
                          <m:r>
                            <a:rPr lang="en-US" sz="2200" b="0" i="1" smtClean="0">
                              <a:latin typeface="Cambria Math" panose="02040503050406030204" pitchFamily="18" charset="0"/>
                            </a:rPr>
                            <m:t>!</m:t>
                          </m:r>
                        </m:den>
                      </m:f>
                      <m:r>
                        <a:rPr lang="en-US" sz="2200" b="0" i="1" smtClean="0">
                          <a:latin typeface="Cambria Math" panose="02040503050406030204" pitchFamily="18" charset="0"/>
                        </a:rPr>
                        <m:t>= </m:t>
                      </m:r>
                      <m:f>
                        <m:fPr>
                          <m:ctrlPr>
                            <a:rPr lang="en-US" sz="2200" i="1">
                              <a:latin typeface="Cambria Math" panose="02040503050406030204" pitchFamily="18" charset="0"/>
                            </a:rPr>
                          </m:ctrlPr>
                        </m:fPr>
                        <m:num>
                          <m:r>
                            <a:rPr lang="en-US" sz="2200" b="0" i="1" smtClean="0">
                              <a:latin typeface="Cambria Math" panose="02040503050406030204" pitchFamily="18" charset="0"/>
                            </a:rPr>
                            <m:t>3</m:t>
                          </m:r>
                          <m:r>
                            <a:rPr lang="en-US" sz="2200" i="1">
                              <a:latin typeface="Cambria Math" panose="02040503050406030204" pitchFamily="18" charset="0"/>
                            </a:rPr>
                            <m:t>!</m:t>
                          </m:r>
                        </m:num>
                        <m:den>
                          <m:d>
                            <m:dPr>
                              <m:ctrlPr>
                                <a:rPr lang="en-US" sz="2200" i="1">
                                  <a:latin typeface="Cambria Math" panose="02040503050406030204" pitchFamily="18" charset="0"/>
                                </a:rPr>
                              </m:ctrlPr>
                            </m:dPr>
                            <m:e>
                              <m:r>
                                <a:rPr lang="en-US" sz="2200" b="0" i="1" smtClean="0">
                                  <a:latin typeface="Cambria Math" panose="02040503050406030204" pitchFamily="18" charset="0"/>
                                </a:rPr>
                                <m:t>3−2</m:t>
                              </m:r>
                            </m:e>
                          </m:d>
                          <m:r>
                            <a:rPr lang="en-US" sz="2200" b="0" i="1" smtClean="0">
                              <a:latin typeface="Cambria Math" panose="02040503050406030204" pitchFamily="18" charset="0"/>
                            </a:rPr>
                            <m:t>!</m:t>
                          </m:r>
                          <m:r>
                            <a:rPr lang="en-US" sz="2200" i="1">
                              <a:latin typeface="Cambria Math" panose="02040503050406030204" pitchFamily="18" charset="0"/>
                            </a:rPr>
                            <m:t>·</m:t>
                          </m:r>
                          <m:r>
                            <a:rPr lang="en-US" sz="2200" b="0" i="1" smtClean="0">
                              <a:latin typeface="Cambria Math" panose="02040503050406030204" pitchFamily="18" charset="0"/>
                            </a:rPr>
                            <m:t>2</m:t>
                          </m:r>
                          <m:r>
                            <a:rPr lang="en-US" sz="2200" i="1">
                              <a:latin typeface="Cambria Math" panose="02040503050406030204" pitchFamily="18" charset="0"/>
                            </a:rPr>
                            <m:t>!</m:t>
                          </m:r>
                        </m:den>
                      </m:f>
                      <m:r>
                        <a:rPr lang="en-US" sz="2200" b="0" i="0" smtClean="0">
                          <a:latin typeface="Cambria Math" panose="02040503050406030204" pitchFamily="18" charset="0"/>
                        </a:rPr>
                        <m:t>=</m:t>
                      </m:r>
                      <m:f>
                        <m:fPr>
                          <m:ctrlPr>
                            <a:rPr lang="en-US" sz="2200" i="1" smtClean="0">
                              <a:latin typeface="Cambria Math" panose="02040503050406030204" pitchFamily="18" charset="0"/>
                            </a:rPr>
                          </m:ctrlPr>
                        </m:fPr>
                        <m:num>
                          <m:r>
                            <a:rPr lang="en-US" sz="2200" b="0" i="1" smtClean="0">
                              <a:latin typeface="Cambria Math" panose="02040503050406030204" pitchFamily="18" charset="0"/>
                            </a:rPr>
                            <m:t>6</m:t>
                          </m:r>
                        </m:num>
                        <m:den>
                          <m:r>
                            <a:rPr lang="en-US" sz="2200" i="1" smtClean="0">
                              <a:latin typeface="Cambria Math" panose="02040503050406030204" pitchFamily="18" charset="0"/>
                            </a:rPr>
                            <m:t>1</m:t>
                          </m:r>
                          <m:r>
                            <a:rPr lang="en-US" sz="2200" i="1">
                              <a:latin typeface="Cambria Math" panose="02040503050406030204" pitchFamily="18" charset="0"/>
                            </a:rPr>
                            <m:t>·2</m:t>
                          </m:r>
                        </m:den>
                      </m:f>
                      <m:r>
                        <a:rPr lang="en-US" sz="2200" b="0" i="1" smtClean="0">
                          <a:latin typeface="Cambria Math" panose="02040503050406030204" pitchFamily="18" charset="0"/>
                        </a:rPr>
                        <m:t>=3</m:t>
                      </m:r>
                    </m:oMath>
                  </m:oMathPara>
                </a14:m>
                <a:endParaRPr lang="en-US" sz="2200" dirty="0"/>
              </a:p>
              <a:p>
                <a:pPr lvl="1"/>
                <a:r>
                  <a:rPr lang="en-US" sz="2000" dirty="0"/>
                  <a:t>Since heads and tails are equally likely, p=0.5 and 1-p=1-0.5=0.5</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426" t="-1884" r="-1277"/>
                </a:stretch>
              </a:blipFill>
            </p:spPr>
            <p:txBody>
              <a:bodyPr/>
              <a:lstStyle/>
              <a:p>
                <a:r>
                  <a:rPr lang="en-US">
                    <a:noFill/>
                  </a:rPr>
                  <a:t> </a:t>
                </a:r>
              </a:p>
            </p:txBody>
          </p:sp>
        </mc:Fallback>
      </mc:AlternateContent>
    </p:spTree>
    <p:extLst>
      <p:ext uri="{BB962C8B-B14F-4D97-AF65-F5344CB8AC3E}">
        <p14:creationId xmlns:p14="http://schemas.microsoft.com/office/powerpoint/2010/main" val="2620456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 Exactly 2 heads in 3 tosses continued</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pPr marL="0" indent="0">
                  <a:buNone/>
                </a:pPr>
                <a:r>
                  <a:rPr lang="en-US" sz="3000" dirty="0"/>
                  <a:t>So the entire calculation becomes:</a:t>
                </a:r>
              </a:p>
              <a:p>
                <a:pPr marL="0" indent="0" algn="ctr">
                  <a:buNone/>
                </a:pPr>
                <a14:m>
                  <m:oMathPara xmlns:m="http://schemas.openxmlformats.org/officeDocument/2006/math">
                    <m:oMathParaPr>
                      <m:jc m:val="centerGroup"/>
                    </m:oMathParaPr>
                    <m:oMath xmlns:m="http://schemas.openxmlformats.org/officeDocument/2006/math">
                      <m:r>
                        <a:rPr lang="en-US" sz="3600" b="0" i="1" smtClean="0">
                          <a:latin typeface="Cambria Math" panose="02040503050406030204" pitchFamily="18" charset="0"/>
                        </a:rPr>
                        <m:t>3·</m:t>
                      </m:r>
                      <m:sSup>
                        <m:sSupPr>
                          <m:ctrlPr>
                            <a:rPr lang="en-US" sz="3600" b="0" i="1" smtClean="0">
                              <a:latin typeface="Cambria Math" panose="02040503050406030204" pitchFamily="18" charset="0"/>
                            </a:rPr>
                          </m:ctrlPr>
                        </m:sSupPr>
                        <m:e>
                          <m:r>
                            <a:rPr lang="en-US" sz="3600" b="0" i="1" smtClean="0">
                              <a:latin typeface="Cambria Math" panose="02040503050406030204" pitchFamily="18" charset="0"/>
                            </a:rPr>
                            <m:t>(0.5)</m:t>
                          </m:r>
                        </m:e>
                        <m:sup>
                          <m:r>
                            <a:rPr lang="en-US" sz="3600" b="0" i="1" smtClean="0">
                              <a:latin typeface="Cambria Math" panose="02040503050406030204" pitchFamily="18" charset="0"/>
                            </a:rPr>
                            <m:t>2</m:t>
                          </m:r>
                        </m:sup>
                      </m:sSup>
                      <m:r>
                        <a:rPr lang="en-US" sz="3600" i="1">
                          <a:latin typeface="Cambria Math" panose="02040503050406030204" pitchFamily="18" charset="0"/>
                        </a:rPr>
                        <m:t>·</m:t>
                      </m:r>
                      <m:sSup>
                        <m:sSupPr>
                          <m:ctrlPr>
                            <a:rPr lang="en-US" sz="3600" i="1">
                              <a:latin typeface="Cambria Math" panose="02040503050406030204" pitchFamily="18" charset="0"/>
                            </a:rPr>
                          </m:ctrlPr>
                        </m:sSupPr>
                        <m:e>
                          <m:r>
                            <a:rPr lang="en-US" sz="3600" i="1">
                              <a:latin typeface="Cambria Math" panose="02040503050406030204" pitchFamily="18" charset="0"/>
                            </a:rPr>
                            <m:t>(0.5)</m:t>
                          </m:r>
                        </m:e>
                        <m:sup>
                          <m:r>
                            <a:rPr lang="en-US" sz="3600" b="0" i="1" smtClean="0">
                              <a:latin typeface="Cambria Math" panose="02040503050406030204" pitchFamily="18" charset="0"/>
                            </a:rPr>
                            <m:t>3−</m:t>
                          </m:r>
                          <m:r>
                            <a:rPr lang="en-US" sz="3600" i="1">
                              <a:latin typeface="Cambria Math" panose="02040503050406030204" pitchFamily="18" charset="0"/>
                            </a:rPr>
                            <m:t>2</m:t>
                          </m:r>
                        </m:sup>
                      </m:sSup>
                    </m:oMath>
                  </m:oMathPara>
                </a14:m>
                <a:endParaRPr lang="en-US" sz="3600" i="1" dirty="0">
                  <a:latin typeface="Cambria Math" panose="02040503050406030204" pitchFamily="18" charset="0"/>
                </a:endParaRPr>
              </a:p>
              <a:p>
                <a:pPr marL="0" indent="0" algn="ctr">
                  <a:buNone/>
                </a:pPr>
                <a14:m>
                  <m:oMathPara xmlns:m="http://schemas.openxmlformats.org/officeDocument/2006/math">
                    <m:oMathParaPr>
                      <m:jc m:val="centerGroup"/>
                    </m:oMathParaPr>
                    <m:oMath xmlns:m="http://schemas.openxmlformats.org/officeDocument/2006/math">
                      <m:r>
                        <a:rPr lang="en-US" sz="3600" b="0" i="1" smtClean="0">
                          <a:latin typeface="Cambria Math" panose="02040503050406030204" pitchFamily="18" charset="0"/>
                        </a:rPr>
                        <m:t>=</m:t>
                      </m:r>
                      <m:r>
                        <a:rPr lang="en-US" sz="3600" i="1">
                          <a:latin typeface="Cambria Math" panose="02040503050406030204" pitchFamily="18" charset="0"/>
                        </a:rPr>
                        <m:t>3·</m:t>
                      </m:r>
                      <m:sSup>
                        <m:sSupPr>
                          <m:ctrlPr>
                            <a:rPr lang="en-US" sz="3600" i="1">
                              <a:latin typeface="Cambria Math" panose="02040503050406030204" pitchFamily="18" charset="0"/>
                            </a:rPr>
                          </m:ctrlPr>
                        </m:sSupPr>
                        <m:e>
                          <m:r>
                            <a:rPr lang="en-US" sz="3600" i="1">
                              <a:latin typeface="Cambria Math" panose="02040503050406030204" pitchFamily="18" charset="0"/>
                            </a:rPr>
                            <m:t>(0.5)</m:t>
                          </m:r>
                        </m:e>
                        <m:sup>
                          <m:r>
                            <a:rPr lang="en-US" sz="3600" i="1">
                              <a:latin typeface="Cambria Math" panose="02040503050406030204" pitchFamily="18" charset="0"/>
                            </a:rPr>
                            <m:t>2</m:t>
                          </m:r>
                        </m:sup>
                      </m:sSup>
                      <m:r>
                        <a:rPr lang="en-US" sz="3600" i="1">
                          <a:latin typeface="Cambria Math" panose="02040503050406030204" pitchFamily="18" charset="0"/>
                        </a:rPr>
                        <m:t>·</m:t>
                      </m:r>
                      <m:sSup>
                        <m:sSupPr>
                          <m:ctrlPr>
                            <a:rPr lang="en-US" sz="3600" i="1">
                              <a:latin typeface="Cambria Math" panose="02040503050406030204" pitchFamily="18" charset="0"/>
                            </a:rPr>
                          </m:ctrlPr>
                        </m:sSupPr>
                        <m:e>
                          <m:r>
                            <a:rPr lang="en-US" sz="3600" i="1">
                              <a:latin typeface="Cambria Math" panose="02040503050406030204" pitchFamily="18" charset="0"/>
                            </a:rPr>
                            <m:t>(0.5)</m:t>
                          </m:r>
                        </m:e>
                        <m:sup>
                          <m:r>
                            <a:rPr lang="en-US" sz="3600" b="0" i="1" smtClean="0">
                              <a:latin typeface="Cambria Math" panose="02040503050406030204" pitchFamily="18" charset="0"/>
                            </a:rPr>
                            <m:t>1</m:t>
                          </m:r>
                        </m:sup>
                      </m:sSup>
                    </m:oMath>
                  </m:oMathPara>
                </a14:m>
                <a:endParaRPr lang="en-US" sz="3600" dirty="0"/>
              </a:p>
              <a:p>
                <a:pPr marL="0" indent="0" algn="ctr">
                  <a:buNone/>
                </a:pPr>
                <a:r>
                  <a:rPr lang="en-US" sz="3600" dirty="0"/>
                  <a:t>= </a:t>
                </a:r>
                <a14:m>
                  <m:oMath xmlns:m="http://schemas.openxmlformats.org/officeDocument/2006/math">
                    <m:r>
                      <a:rPr lang="en-US" sz="3600" i="1">
                        <a:latin typeface="Cambria Math" panose="02040503050406030204" pitchFamily="18" charset="0"/>
                      </a:rPr>
                      <m:t>3·</m:t>
                    </m:r>
                    <m:r>
                      <a:rPr lang="en-US" sz="3600" b="0" i="1" smtClean="0">
                        <a:latin typeface="Cambria Math" panose="02040503050406030204" pitchFamily="18" charset="0"/>
                      </a:rPr>
                      <m:t>(0.25)</m:t>
                    </m:r>
                    <m:r>
                      <a:rPr lang="en-US" sz="3600" i="1">
                        <a:latin typeface="Cambria Math" panose="02040503050406030204" pitchFamily="18" charset="0"/>
                      </a:rPr>
                      <m:t>·</m:t>
                    </m:r>
                    <m:r>
                      <a:rPr lang="en-US" sz="3600" b="0" i="1" smtClean="0">
                        <a:latin typeface="Cambria Math" panose="02040503050406030204" pitchFamily="18" charset="0"/>
                      </a:rPr>
                      <m:t>(0.5)</m:t>
                    </m:r>
                    <m:r>
                      <a:rPr lang="en-US" sz="3600" i="1" smtClean="0">
                        <a:latin typeface="Cambria Math" panose="02040503050406030204" pitchFamily="18" charset="0"/>
                      </a:rPr>
                      <m:t> </m:t>
                    </m:r>
                  </m:oMath>
                </a14:m>
                <a:endParaRPr lang="en-US" sz="3600" dirty="0"/>
              </a:p>
              <a:p>
                <a:pPr marL="0" indent="0" algn="ctr">
                  <a:buNone/>
                </a:pPr>
                <a:r>
                  <a:rPr lang="en-US" sz="3600" dirty="0"/>
                  <a:t>= </a:t>
                </a:r>
                <a14:m>
                  <m:oMath xmlns:m="http://schemas.openxmlformats.org/officeDocument/2006/math">
                    <m:r>
                      <a:rPr lang="en-US" sz="3600" b="0" i="1" smtClean="0">
                        <a:latin typeface="Cambria Math" panose="02040503050406030204" pitchFamily="18" charset="0"/>
                      </a:rPr>
                      <m:t>0.375</m:t>
                    </m:r>
                  </m:oMath>
                </a14:m>
                <a:endParaRPr lang="en-US" dirty="0"/>
              </a:p>
              <a:p>
                <a:pPr marL="0" indent="0">
                  <a:buNone/>
                </a:pPr>
                <a:r>
                  <a:rPr lang="en-US" sz="3000" dirty="0"/>
                  <a:t>Or, using fractions</a:t>
                </a:r>
              </a:p>
              <a:p>
                <a:pPr marL="0" indent="0" algn="ctr">
                  <a:buNone/>
                </a:pPr>
                <a14:m>
                  <m:oMath xmlns:m="http://schemas.openxmlformats.org/officeDocument/2006/math">
                    <m:r>
                      <a:rPr lang="en-US" sz="4000" i="1">
                        <a:latin typeface="Cambria Math" panose="02040503050406030204" pitchFamily="18" charset="0"/>
                      </a:rPr>
                      <m:t>3·(</m:t>
                    </m:r>
                    <m:f>
                      <m:fPr>
                        <m:ctrlPr>
                          <a:rPr lang="en-US" sz="4000" i="1" smtClean="0">
                            <a:latin typeface="Cambria Math" panose="02040503050406030204" pitchFamily="18" charset="0"/>
                          </a:rPr>
                        </m:ctrlPr>
                      </m:fPr>
                      <m:num>
                        <m:r>
                          <a:rPr lang="en-US" sz="4000" b="0" i="1" smtClean="0">
                            <a:latin typeface="Cambria Math" panose="02040503050406030204" pitchFamily="18" charset="0"/>
                          </a:rPr>
                          <m:t>1</m:t>
                        </m:r>
                      </m:num>
                      <m:den>
                        <m:r>
                          <a:rPr lang="en-US" sz="4000" b="0" i="1" smtClean="0">
                            <a:latin typeface="Cambria Math" panose="02040503050406030204" pitchFamily="18" charset="0"/>
                          </a:rPr>
                          <m:t>4</m:t>
                        </m:r>
                      </m:den>
                    </m:f>
                    <m:r>
                      <a:rPr lang="en-US" sz="4000" i="1">
                        <a:latin typeface="Cambria Math" panose="02040503050406030204" pitchFamily="18" charset="0"/>
                      </a:rPr>
                      <m:t>)·(</m:t>
                    </m:r>
                    <m:f>
                      <m:fPr>
                        <m:ctrlPr>
                          <a:rPr lang="en-US" sz="4000" i="1" smtClean="0">
                            <a:latin typeface="Cambria Math" panose="02040503050406030204" pitchFamily="18" charset="0"/>
                          </a:rPr>
                        </m:ctrlPr>
                      </m:fPr>
                      <m:num>
                        <m:r>
                          <a:rPr lang="en-US" sz="4000" b="0" i="1" smtClean="0">
                            <a:latin typeface="Cambria Math" panose="02040503050406030204" pitchFamily="18" charset="0"/>
                          </a:rPr>
                          <m:t>1</m:t>
                        </m:r>
                      </m:num>
                      <m:den>
                        <m:r>
                          <a:rPr lang="en-US" sz="4000" b="0" i="1" smtClean="0">
                            <a:latin typeface="Cambria Math" panose="02040503050406030204" pitchFamily="18" charset="0"/>
                          </a:rPr>
                          <m:t>2</m:t>
                        </m:r>
                      </m:den>
                    </m:f>
                    <m:r>
                      <a:rPr lang="en-US" sz="4000" i="1">
                        <a:latin typeface="Cambria Math" panose="02040503050406030204" pitchFamily="18" charset="0"/>
                      </a:rPr>
                      <m:t>)</m:t>
                    </m:r>
                  </m:oMath>
                </a14:m>
                <a:r>
                  <a:rPr lang="en-US" sz="4000" dirty="0"/>
                  <a:t>= </a:t>
                </a:r>
                <a14:m>
                  <m:oMath xmlns:m="http://schemas.openxmlformats.org/officeDocument/2006/math">
                    <m:f>
                      <m:fPr>
                        <m:ctrlPr>
                          <a:rPr lang="en-US" sz="4000" i="1">
                            <a:latin typeface="Cambria Math" panose="02040503050406030204" pitchFamily="18" charset="0"/>
                          </a:rPr>
                        </m:ctrlPr>
                      </m:fPr>
                      <m:num>
                        <m:r>
                          <a:rPr lang="en-US" sz="4000" b="0" i="1" smtClean="0">
                            <a:latin typeface="Cambria Math" panose="02040503050406030204" pitchFamily="18" charset="0"/>
                          </a:rPr>
                          <m:t>3</m:t>
                        </m:r>
                      </m:num>
                      <m:den>
                        <m:r>
                          <a:rPr lang="en-US" sz="4000" b="0" i="1" smtClean="0">
                            <a:latin typeface="Cambria Math" panose="02040503050406030204" pitchFamily="18" charset="0"/>
                          </a:rPr>
                          <m:t>8</m:t>
                        </m:r>
                      </m:den>
                    </m:f>
                  </m:oMath>
                </a14:m>
                <a:endParaRPr lang="en-US" sz="4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418" t="-3611"/>
                </a:stretch>
              </a:blipFill>
            </p:spPr>
            <p:txBody>
              <a:bodyPr/>
              <a:lstStyle/>
              <a:p>
                <a:r>
                  <a:rPr lang="en-US">
                    <a:noFill/>
                  </a:rPr>
                  <a:t> </a:t>
                </a:r>
              </a:p>
            </p:txBody>
          </p:sp>
        </mc:Fallback>
      </mc:AlternateContent>
    </p:spTree>
    <p:extLst>
      <p:ext uri="{BB962C8B-B14F-4D97-AF65-F5344CB8AC3E}">
        <p14:creationId xmlns:p14="http://schemas.microsoft.com/office/powerpoint/2010/main" val="1440902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many possible outcomes are there?</a:t>
            </a:r>
          </a:p>
        </p:txBody>
      </p:sp>
      <p:sp>
        <p:nvSpPr>
          <p:cNvPr id="3" name="Content Placeholder 2"/>
          <p:cNvSpPr>
            <a:spLocks noGrp="1"/>
          </p:cNvSpPr>
          <p:nvPr>
            <p:ph idx="1"/>
          </p:nvPr>
        </p:nvSpPr>
        <p:spPr/>
        <p:txBody>
          <a:bodyPr>
            <a:normAutofit/>
          </a:bodyPr>
          <a:lstStyle/>
          <a:p>
            <a:pPr marL="0" indent="0">
              <a:buNone/>
            </a:pPr>
            <a:r>
              <a:rPr lang="en-US" sz="4400" dirty="0"/>
              <a:t>The 4 possible outcomes are:</a:t>
            </a:r>
          </a:p>
          <a:p>
            <a:pPr marL="1200150" lvl="1" indent="-742950">
              <a:buFont typeface="+mj-lt"/>
              <a:buAutoNum type="arabicPeriod"/>
            </a:pPr>
            <a:r>
              <a:rPr lang="en-US" sz="4000" dirty="0"/>
              <a:t>0 heads and 3 tails</a:t>
            </a:r>
          </a:p>
          <a:p>
            <a:pPr marL="1200150" lvl="1" indent="-742950">
              <a:buFont typeface="+mj-lt"/>
              <a:buAutoNum type="arabicPeriod"/>
            </a:pPr>
            <a:r>
              <a:rPr lang="en-US" sz="4000" dirty="0"/>
              <a:t>1 head and 2 tails</a:t>
            </a:r>
          </a:p>
          <a:p>
            <a:pPr marL="1200150" lvl="1" indent="-742950">
              <a:buFont typeface="+mj-lt"/>
              <a:buAutoNum type="arabicPeriod"/>
            </a:pPr>
            <a:r>
              <a:rPr lang="en-US" sz="4000" dirty="0"/>
              <a:t>2 heads and 1 tail</a:t>
            </a:r>
          </a:p>
          <a:p>
            <a:pPr marL="1200150" lvl="1" indent="-742950">
              <a:buFont typeface="+mj-lt"/>
              <a:buAutoNum type="arabicPeriod"/>
            </a:pPr>
            <a:r>
              <a:rPr lang="en-US" sz="4000" dirty="0"/>
              <a:t>3 heads and 0 tails</a:t>
            </a:r>
          </a:p>
        </p:txBody>
      </p:sp>
    </p:spTree>
    <p:extLst>
      <p:ext uri="{BB962C8B-B14F-4D97-AF65-F5344CB8AC3E}">
        <p14:creationId xmlns:p14="http://schemas.microsoft.com/office/powerpoint/2010/main" val="597069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749" y="571893"/>
            <a:ext cx="8596668" cy="1320800"/>
          </a:xfrm>
        </p:spPr>
        <p:txBody>
          <a:bodyPr/>
          <a:lstStyle/>
          <a:p>
            <a:r>
              <a:rPr lang="en-US" dirty="0"/>
              <a:t>Example 2: Exactly 0 heads in 3 tosses </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US" sz="2400" dirty="0"/>
                  <a:t>Here’s another case. What is the probability of tossing a coin three time and getting zero heads?</a:t>
                </a:r>
              </a:p>
              <a:p>
                <a:pPr lvl="1"/>
                <a:r>
                  <a:rPr lang="en-US" sz="2000" dirty="0"/>
                  <a:t>Again, we consider getting a head to be success and getting a tail is failure.</a:t>
                </a:r>
              </a:p>
              <a:p>
                <a:pPr lvl="1"/>
                <a:r>
                  <a:rPr lang="en-US" sz="2000" dirty="0"/>
                  <a:t>We let n=3 and x=0 because we are tossing the coin three times and getting exactly two heads.</a:t>
                </a:r>
              </a:p>
              <a:p>
                <a:pPr lvl="1"/>
                <a:r>
                  <a:rPr lang="en-US" sz="2000" dirty="0"/>
                  <a:t>The number of combinations of 3 things taken 0 at a time is given be the formula </a:t>
                </a:r>
              </a:p>
              <a:p>
                <a:pPr marL="914400" lvl="2" indent="0">
                  <a:buNone/>
                </a:pPr>
                <a14:m>
                  <m:oMathPara xmlns:m="http://schemas.openxmlformats.org/officeDocument/2006/math">
                    <m:oMathParaPr>
                      <m:jc m:val="centerGroup"/>
                    </m:oMathParaPr>
                    <m:oMath xmlns:m="http://schemas.openxmlformats.org/officeDocument/2006/math">
                      <m:f>
                        <m:fPr>
                          <m:ctrlPr>
                            <a:rPr lang="en-US" sz="2200" i="1" smtClean="0">
                              <a:latin typeface="Cambria Math" panose="02040503050406030204" pitchFamily="18" charset="0"/>
                            </a:rPr>
                          </m:ctrlPr>
                        </m:fPr>
                        <m:num>
                          <m:r>
                            <a:rPr lang="en-US" sz="2200" b="0" i="1" smtClean="0">
                              <a:latin typeface="Cambria Math" panose="02040503050406030204" pitchFamily="18" charset="0"/>
                            </a:rPr>
                            <m:t>𝑛</m:t>
                          </m:r>
                          <m:r>
                            <a:rPr lang="en-US" sz="2200" b="0" i="1" smtClean="0">
                              <a:latin typeface="Cambria Math" panose="02040503050406030204" pitchFamily="18" charset="0"/>
                            </a:rPr>
                            <m:t>!</m:t>
                          </m:r>
                        </m:num>
                        <m:den>
                          <m:d>
                            <m:dPr>
                              <m:ctrlPr>
                                <a:rPr lang="en-US" sz="2200" b="0" i="1" smtClean="0">
                                  <a:latin typeface="Cambria Math" panose="02040503050406030204" pitchFamily="18" charset="0"/>
                                </a:rPr>
                              </m:ctrlPr>
                            </m:dPr>
                            <m:e>
                              <m:r>
                                <a:rPr lang="en-US" sz="2200" b="0" i="1" smtClean="0">
                                  <a:latin typeface="Cambria Math" panose="02040503050406030204" pitchFamily="18" charset="0"/>
                                </a:rPr>
                                <m:t>𝑛</m:t>
                              </m:r>
                              <m:r>
                                <a:rPr lang="en-US" sz="2200" b="0" i="1" smtClean="0">
                                  <a:latin typeface="Cambria Math" panose="02040503050406030204" pitchFamily="18" charset="0"/>
                                </a:rPr>
                                <m:t>−</m:t>
                              </m:r>
                              <m:r>
                                <a:rPr lang="en-US" sz="2200" b="0" i="1" smtClean="0">
                                  <a:latin typeface="Cambria Math" panose="02040503050406030204" pitchFamily="18" charset="0"/>
                                </a:rPr>
                                <m:t>𝑥</m:t>
                              </m:r>
                            </m:e>
                          </m:d>
                          <m:r>
                            <a:rPr lang="en-US" sz="2200" b="0" i="1" smtClean="0">
                              <a:latin typeface="Cambria Math" panose="02040503050406030204" pitchFamily="18" charset="0"/>
                            </a:rPr>
                            <m:t>!·</m:t>
                          </m:r>
                          <m:r>
                            <a:rPr lang="en-US" sz="2200" b="0" i="1" smtClean="0">
                              <a:latin typeface="Cambria Math" panose="02040503050406030204" pitchFamily="18" charset="0"/>
                            </a:rPr>
                            <m:t>𝑥</m:t>
                          </m:r>
                          <m:r>
                            <a:rPr lang="en-US" sz="2200" b="0" i="1" smtClean="0">
                              <a:latin typeface="Cambria Math" panose="02040503050406030204" pitchFamily="18" charset="0"/>
                            </a:rPr>
                            <m:t>!</m:t>
                          </m:r>
                        </m:den>
                      </m:f>
                      <m:r>
                        <a:rPr lang="en-US" sz="2200" b="0" i="1" smtClean="0">
                          <a:latin typeface="Cambria Math" panose="02040503050406030204" pitchFamily="18" charset="0"/>
                        </a:rPr>
                        <m:t>= </m:t>
                      </m:r>
                      <m:f>
                        <m:fPr>
                          <m:ctrlPr>
                            <a:rPr lang="en-US" sz="2200" i="1">
                              <a:latin typeface="Cambria Math" panose="02040503050406030204" pitchFamily="18" charset="0"/>
                            </a:rPr>
                          </m:ctrlPr>
                        </m:fPr>
                        <m:num>
                          <m:r>
                            <a:rPr lang="en-US" sz="2200" b="0" i="1" smtClean="0">
                              <a:latin typeface="Cambria Math" panose="02040503050406030204" pitchFamily="18" charset="0"/>
                            </a:rPr>
                            <m:t>3</m:t>
                          </m:r>
                          <m:r>
                            <a:rPr lang="en-US" sz="2200" i="1">
                              <a:latin typeface="Cambria Math" panose="02040503050406030204" pitchFamily="18" charset="0"/>
                            </a:rPr>
                            <m:t>!</m:t>
                          </m:r>
                        </m:num>
                        <m:den>
                          <m:d>
                            <m:dPr>
                              <m:ctrlPr>
                                <a:rPr lang="en-US" sz="2200" i="1">
                                  <a:latin typeface="Cambria Math" panose="02040503050406030204" pitchFamily="18" charset="0"/>
                                </a:rPr>
                              </m:ctrlPr>
                            </m:dPr>
                            <m:e>
                              <m:r>
                                <a:rPr lang="en-US" sz="2200" b="0" i="1" smtClean="0">
                                  <a:latin typeface="Cambria Math" panose="02040503050406030204" pitchFamily="18" charset="0"/>
                                </a:rPr>
                                <m:t>3−0</m:t>
                              </m:r>
                            </m:e>
                          </m:d>
                          <m:r>
                            <a:rPr lang="en-US" sz="2200" b="0" i="1" smtClean="0">
                              <a:latin typeface="Cambria Math" panose="02040503050406030204" pitchFamily="18" charset="0"/>
                            </a:rPr>
                            <m:t>!</m:t>
                          </m:r>
                          <m:r>
                            <a:rPr lang="en-US" sz="2200" i="1">
                              <a:latin typeface="Cambria Math" panose="02040503050406030204" pitchFamily="18" charset="0"/>
                            </a:rPr>
                            <m:t>·</m:t>
                          </m:r>
                          <m:r>
                            <a:rPr lang="en-US" sz="2200" b="0" i="1" smtClean="0">
                              <a:latin typeface="Cambria Math" panose="02040503050406030204" pitchFamily="18" charset="0"/>
                            </a:rPr>
                            <m:t>0</m:t>
                          </m:r>
                          <m:r>
                            <a:rPr lang="en-US" sz="2200" i="1">
                              <a:latin typeface="Cambria Math" panose="02040503050406030204" pitchFamily="18" charset="0"/>
                            </a:rPr>
                            <m:t>!</m:t>
                          </m:r>
                        </m:den>
                      </m:f>
                      <m:r>
                        <a:rPr lang="en-US" sz="2200" b="0" i="0" smtClean="0">
                          <a:latin typeface="Cambria Math" panose="02040503050406030204" pitchFamily="18" charset="0"/>
                        </a:rPr>
                        <m:t>=</m:t>
                      </m:r>
                      <m:f>
                        <m:fPr>
                          <m:ctrlPr>
                            <a:rPr lang="en-US" sz="2200" i="1" smtClean="0">
                              <a:latin typeface="Cambria Math" panose="02040503050406030204" pitchFamily="18" charset="0"/>
                            </a:rPr>
                          </m:ctrlPr>
                        </m:fPr>
                        <m:num>
                          <m:r>
                            <a:rPr lang="en-US" sz="2200" b="0" i="1" smtClean="0">
                              <a:latin typeface="Cambria Math" panose="02040503050406030204" pitchFamily="18" charset="0"/>
                            </a:rPr>
                            <m:t>6</m:t>
                          </m:r>
                        </m:num>
                        <m:den>
                          <m:r>
                            <a:rPr lang="en-US" sz="2200" b="0" i="1" smtClean="0">
                              <a:latin typeface="Cambria Math" panose="02040503050406030204" pitchFamily="18" charset="0"/>
                            </a:rPr>
                            <m:t>6</m:t>
                          </m:r>
                          <m:r>
                            <a:rPr lang="en-US" sz="2200" i="1">
                              <a:latin typeface="Cambria Math" panose="02040503050406030204" pitchFamily="18" charset="0"/>
                            </a:rPr>
                            <m:t>·</m:t>
                          </m:r>
                          <m:r>
                            <a:rPr lang="en-US" sz="2200" b="0" i="1" smtClean="0">
                              <a:latin typeface="Cambria Math" panose="02040503050406030204" pitchFamily="18" charset="0"/>
                            </a:rPr>
                            <m:t>1</m:t>
                          </m:r>
                        </m:den>
                      </m:f>
                      <m:r>
                        <a:rPr lang="en-US" sz="2200" b="0" i="1" smtClean="0">
                          <a:latin typeface="Cambria Math" panose="02040503050406030204" pitchFamily="18" charset="0"/>
                        </a:rPr>
                        <m:t>=1</m:t>
                      </m:r>
                    </m:oMath>
                  </m:oMathPara>
                </a14:m>
                <a:endParaRPr lang="en-US" sz="2200" dirty="0"/>
              </a:p>
              <a:p>
                <a:pPr lvl="1"/>
                <a:r>
                  <a:rPr lang="en-US" sz="2000" dirty="0"/>
                  <a:t>Remember, 0! Is defined to be equal to 1.</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67" t="-2198" b="-2041"/>
                </a:stretch>
              </a:blipFill>
            </p:spPr>
            <p:txBody>
              <a:bodyPr/>
              <a:lstStyle/>
              <a:p>
                <a:r>
                  <a:rPr lang="en-US">
                    <a:noFill/>
                  </a:rPr>
                  <a:t> </a:t>
                </a:r>
              </a:p>
            </p:txBody>
          </p:sp>
        </mc:Fallback>
      </mc:AlternateContent>
    </p:spTree>
    <p:extLst>
      <p:ext uri="{BB962C8B-B14F-4D97-AF65-F5344CB8AC3E}">
        <p14:creationId xmlns:p14="http://schemas.microsoft.com/office/powerpoint/2010/main" val="1594453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 Exactly 0 heads in 3 tosses continued</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pPr marL="0" indent="0">
                  <a:buNone/>
                </a:pPr>
                <a:r>
                  <a:rPr lang="en-US" sz="2600" dirty="0"/>
                  <a:t>So the entire calculation becomes:</a:t>
                </a:r>
              </a:p>
              <a:p>
                <a:pPr marL="0" indent="0" algn="ctr">
                  <a:buNone/>
                </a:pPr>
                <a14:m>
                  <m:oMathPara xmlns:m="http://schemas.openxmlformats.org/officeDocument/2006/math">
                    <m:oMathParaPr>
                      <m:jc m:val="centerGroup"/>
                    </m:oMathParaPr>
                    <m:oMath xmlns:m="http://schemas.openxmlformats.org/officeDocument/2006/math">
                      <m:r>
                        <a:rPr lang="en-US" sz="3600" i="1">
                          <a:latin typeface="Cambria Math" panose="02040503050406030204" pitchFamily="18" charset="0"/>
                        </a:rPr>
                        <m:t>1</m:t>
                      </m:r>
                      <m:r>
                        <a:rPr lang="en-US" sz="3600" b="0" i="1" smtClean="0">
                          <a:latin typeface="Cambria Math" panose="02040503050406030204" pitchFamily="18" charset="0"/>
                        </a:rPr>
                        <m:t>·</m:t>
                      </m:r>
                      <m:sSup>
                        <m:sSupPr>
                          <m:ctrlPr>
                            <a:rPr lang="en-US" sz="3600" b="0" i="1" smtClean="0">
                              <a:latin typeface="Cambria Math" panose="02040503050406030204" pitchFamily="18" charset="0"/>
                            </a:rPr>
                          </m:ctrlPr>
                        </m:sSupPr>
                        <m:e>
                          <m:r>
                            <a:rPr lang="en-US" sz="3600" b="0" i="1" smtClean="0">
                              <a:latin typeface="Cambria Math" panose="02040503050406030204" pitchFamily="18" charset="0"/>
                            </a:rPr>
                            <m:t>(0.5)</m:t>
                          </m:r>
                        </m:e>
                        <m:sup>
                          <m:r>
                            <a:rPr lang="en-US" sz="3600" b="0" i="1" smtClean="0">
                              <a:latin typeface="Cambria Math" panose="02040503050406030204" pitchFamily="18" charset="0"/>
                            </a:rPr>
                            <m:t>0</m:t>
                          </m:r>
                        </m:sup>
                      </m:sSup>
                      <m:r>
                        <a:rPr lang="en-US" sz="3600" i="1">
                          <a:latin typeface="Cambria Math" panose="02040503050406030204" pitchFamily="18" charset="0"/>
                        </a:rPr>
                        <m:t>·</m:t>
                      </m:r>
                      <m:sSup>
                        <m:sSupPr>
                          <m:ctrlPr>
                            <a:rPr lang="en-US" sz="3600" i="1">
                              <a:latin typeface="Cambria Math" panose="02040503050406030204" pitchFamily="18" charset="0"/>
                            </a:rPr>
                          </m:ctrlPr>
                        </m:sSupPr>
                        <m:e>
                          <m:r>
                            <a:rPr lang="en-US" sz="3600" i="1">
                              <a:latin typeface="Cambria Math" panose="02040503050406030204" pitchFamily="18" charset="0"/>
                            </a:rPr>
                            <m:t>(0.5)</m:t>
                          </m:r>
                        </m:e>
                        <m:sup>
                          <m:r>
                            <a:rPr lang="en-US" sz="3600" b="0" i="1" smtClean="0">
                              <a:latin typeface="Cambria Math" panose="02040503050406030204" pitchFamily="18" charset="0"/>
                            </a:rPr>
                            <m:t>3−0</m:t>
                          </m:r>
                        </m:sup>
                      </m:sSup>
                    </m:oMath>
                  </m:oMathPara>
                </a14:m>
                <a:endParaRPr lang="en-US" sz="3600" i="1" dirty="0">
                  <a:latin typeface="Cambria Math" panose="02040503050406030204" pitchFamily="18" charset="0"/>
                </a:endParaRPr>
              </a:p>
              <a:p>
                <a:pPr marL="0" indent="0" algn="ctr">
                  <a:buNone/>
                </a:pPr>
                <a14:m>
                  <m:oMathPara xmlns:m="http://schemas.openxmlformats.org/officeDocument/2006/math">
                    <m:oMathParaPr>
                      <m:jc m:val="centerGroup"/>
                    </m:oMathParaPr>
                    <m:oMath xmlns:m="http://schemas.openxmlformats.org/officeDocument/2006/math">
                      <m:r>
                        <a:rPr lang="en-US" sz="3600" b="0" i="1" smtClean="0">
                          <a:latin typeface="Cambria Math" panose="02040503050406030204" pitchFamily="18" charset="0"/>
                        </a:rPr>
                        <m:t>=1</m:t>
                      </m:r>
                      <m:r>
                        <a:rPr lang="en-US" sz="3600" i="1">
                          <a:latin typeface="Cambria Math" panose="02040503050406030204" pitchFamily="18" charset="0"/>
                        </a:rPr>
                        <m:t>·</m:t>
                      </m:r>
                      <m:sSup>
                        <m:sSupPr>
                          <m:ctrlPr>
                            <a:rPr lang="en-US" sz="3600" i="1">
                              <a:latin typeface="Cambria Math" panose="02040503050406030204" pitchFamily="18" charset="0"/>
                            </a:rPr>
                          </m:ctrlPr>
                        </m:sSupPr>
                        <m:e>
                          <m:r>
                            <a:rPr lang="en-US" sz="3600" i="1">
                              <a:latin typeface="Cambria Math" panose="02040503050406030204" pitchFamily="18" charset="0"/>
                            </a:rPr>
                            <m:t>(0.5)</m:t>
                          </m:r>
                        </m:e>
                        <m:sup>
                          <m:r>
                            <a:rPr lang="en-US" sz="3600" b="0" i="1" smtClean="0">
                              <a:latin typeface="Cambria Math" panose="02040503050406030204" pitchFamily="18" charset="0"/>
                            </a:rPr>
                            <m:t>0</m:t>
                          </m:r>
                        </m:sup>
                      </m:sSup>
                      <m:r>
                        <a:rPr lang="en-US" sz="3600" i="1">
                          <a:latin typeface="Cambria Math" panose="02040503050406030204" pitchFamily="18" charset="0"/>
                        </a:rPr>
                        <m:t>·</m:t>
                      </m:r>
                      <m:sSup>
                        <m:sSupPr>
                          <m:ctrlPr>
                            <a:rPr lang="en-US" sz="3600" i="1">
                              <a:latin typeface="Cambria Math" panose="02040503050406030204" pitchFamily="18" charset="0"/>
                            </a:rPr>
                          </m:ctrlPr>
                        </m:sSupPr>
                        <m:e>
                          <m:r>
                            <a:rPr lang="en-US" sz="3600" i="1">
                              <a:latin typeface="Cambria Math" panose="02040503050406030204" pitchFamily="18" charset="0"/>
                            </a:rPr>
                            <m:t>(0.5)</m:t>
                          </m:r>
                        </m:e>
                        <m:sup>
                          <m:r>
                            <a:rPr lang="en-US" sz="3600" b="0" i="1" smtClean="0">
                              <a:latin typeface="Cambria Math" panose="02040503050406030204" pitchFamily="18" charset="0"/>
                            </a:rPr>
                            <m:t>3</m:t>
                          </m:r>
                        </m:sup>
                      </m:sSup>
                    </m:oMath>
                  </m:oMathPara>
                </a14:m>
                <a:endParaRPr lang="en-US" sz="3600" dirty="0"/>
              </a:p>
              <a:p>
                <a:pPr marL="0" indent="0" algn="ctr">
                  <a:buNone/>
                </a:pPr>
                <a:r>
                  <a:rPr lang="en-US" sz="3600" dirty="0"/>
                  <a:t>= </a:t>
                </a:r>
                <a14:m>
                  <m:oMath xmlns:m="http://schemas.openxmlformats.org/officeDocument/2006/math">
                    <m:r>
                      <a:rPr lang="en-US" sz="3600" i="1" dirty="0" smtClean="0">
                        <a:latin typeface="Cambria Math" panose="02040503050406030204" pitchFamily="18" charset="0"/>
                      </a:rPr>
                      <m:t>1</m:t>
                    </m:r>
                    <m:r>
                      <a:rPr lang="en-US" sz="3600" i="1">
                        <a:latin typeface="Cambria Math" panose="02040503050406030204" pitchFamily="18" charset="0"/>
                      </a:rPr>
                      <m:t>·</m:t>
                    </m:r>
                    <m:r>
                      <a:rPr lang="en-US" sz="3600" b="0" i="1" smtClean="0">
                        <a:latin typeface="Cambria Math" panose="02040503050406030204" pitchFamily="18" charset="0"/>
                      </a:rPr>
                      <m:t>(1)</m:t>
                    </m:r>
                    <m:r>
                      <a:rPr lang="en-US" sz="3600" i="1">
                        <a:latin typeface="Cambria Math" panose="02040503050406030204" pitchFamily="18" charset="0"/>
                      </a:rPr>
                      <m:t>·</m:t>
                    </m:r>
                    <m:r>
                      <a:rPr lang="en-US" sz="3600" b="0" i="1" smtClean="0">
                        <a:latin typeface="Cambria Math" panose="02040503050406030204" pitchFamily="18" charset="0"/>
                      </a:rPr>
                      <m:t>(0.125)</m:t>
                    </m:r>
                    <m:r>
                      <a:rPr lang="en-US" sz="3600" i="1" smtClean="0">
                        <a:latin typeface="Cambria Math" panose="02040503050406030204" pitchFamily="18" charset="0"/>
                      </a:rPr>
                      <m:t> </m:t>
                    </m:r>
                  </m:oMath>
                </a14:m>
                <a:endParaRPr lang="en-US" sz="3600" dirty="0"/>
              </a:p>
              <a:p>
                <a:pPr marL="0" indent="0" algn="ctr">
                  <a:buNone/>
                </a:pPr>
                <a:r>
                  <a:rPr lang="en-US" sz="3600" dirty="0"/>
                  <a:t>= </a:t>
                </a:r>
                <a14:m>
                  <m:oMath xmlns:m="http://schemas.openxmlformats.org/officeDocument/2006/math">
                    <m:r>
                      <a:rPr lang="en-US" sz="3600" b="0" i="1" smtClean="0">
                        <a:latin typeface="Cambria Math" panose="02040503050406030204" pitchFamily="18" charset="0"/>
                      </a:rPr>
                      <m:t>0.125</m:t>
                    </m:r>
                  </m:oMath>
                </a14:m>
                <a:endParaRPr lang="en-US" dirty="0"/>
              </a:p>
              <a:p>
                <a:pPr marL="0" indent="0">
                  <a:buNone/>
                </a:pPr>
                <a:r>
                  <a:rPr lang="en-US" sz="2600" dirty="0"/>
                  <a:t>Or, using fractions</a:t>
                </a:r>
              </a:p>
              <a:p>
                <a:pPr marL="0" indent="0" algn="ctr">
                  <a:buNone/>
                </a:pPr>
                <a14:m>
                  <m:oMath xmlns:m="http://schemas.openxmlformats.org/officeDocument/2006/math">
                    <m:r>
                      <a:rPr lang="en-US" sz="4000" i="1" smtClean="0">
                        <a:latin typeface="Cambria Math" panose="02040503050406030204" pitchFamily="18" charset="0"/>
                      </a:rPr>
                      <m:t>1</m:t>
                    </m:r>
                    <m:r>
                      <a:rPr lang="en-US" sz="4000" i="1">
                        <a:latin typeface="Cambria Math" panose="02040503050406030204" pitchFamily="18" charset="0"/>
                      </a:rPr>
                      <m:t>·(</m:t>
                    </m:r>
                    <m:r>
                      <a:rPr lang="en-US" sz="4000" b="0" i="1" smtClean="0">
                        <a:latin typeface="Cambria Math" panose="02040503050406030204" pitchFamily="18" charset="0"/>
                      </a:rPr>
                      <m:t>1</m:t>
                    </m:r>
                    <m:r>
                      <a:rPr lang="en-US" sz="4000" i="1">
                        <a:latin typeface="Cambria Math" panose="02040503050406030204" pitchFamily="18" charset="0"/>
                      </a:rPr>
                      <m:t>)·(</m:t>
                    </m:r>
                    <m:f>
                      <m:fPr>
                        <m:ctrlPr>
                          <a:rPr lang="en-US" sz="4000" i="1" smtClean="0">
                            <a:latin typeface="Cambria Math" panose="02040503050406030204" pitchFamily="18" charset="0"/>
                          </a:rPr>
                        </m:ctrlPr>
                      </m:fPr>
                      <m:num>
                        <m:r>
                          <a:rPr lang="en-US" sz="4000" b="0" i="1" smtClean="0">
                            <a:latin typeface="Cambria Math" panose="02040503050406030204" pitchFamily="18" charset="0"/>
                          </a:rPr>
                          <m:t>1</m:t>
                        </m:r>
                      </m:num>
                      <m:den>
                        <m:r>
                          <a:rPr lang="en-US" sz="4000" b="0" i="1" smtClean="0">
                            <a:latin typeface="Cambria Math" panose="02040503050406030204" pitchFamily="18" charset="0"/>
                          </a:rPr>
                          <m:t>8</m:t>
                        </m:r>
                      </m:den>
                    </m:f>
                    <m:r>
                      <a:rPr lang="en-US" sz="4000" i="1">
                        <a:latin typeface="Cambria Math" panose="02040503050406030204" pitchFamily="18" charset="0"/>
                      </a:rPr>
                      <m:t>)</m:t>
                    </m:r>
                  </m:oMath>
                </a14:m>
                <a:r>
                  <a:rPr lang="en-US" sz="4000" dirty="0"/>
                  <a:t>= </a:t>
                </a:r>
                <a14:m>
                  <m:oMath xmlns:m="http://schemas.openxmlformats.org/officeDocument/2006/math">
                    <m:f>
                      <m:fPr>
                        <m:ctrlPr>
                          <a:rPr lang="en-US" sz="4000" i="1">
                            <a:latin typeface="Cambria Math" panose="02040503050406030204" pitchFamily="18" charset="0"/>
                          </a:rPr>
                        </m:ctrlPr>
                      </m:fPr>
                      <m:num>
                        <m:r>
                          <a:rPr lang="en-US" sz="4000" b="0" i="1" smtClean="0">
                            <a:latin typeface="Cambria Math" panose="02040503050406030204" pitchFamily="18" charset="0"/>
                          </a:rPr>
                          <m:t>1</m:t>
                        </m:r>
                      </m:num>
                      <m:den>
                        <m:r>
                          <a:rPr lang="en-US" sz="4000" b="0" i="1" smtClean="0">
                            <a:latin typeface="Cambria Math" panose="02040503050406030204" pitchFamily="18" charset="0"/>
                          </a:rPr>
                          <m:t>8</m:t>
                        </m:r>
                      </m:den>
                    </m:f>
                  </m:oMath>
                </a14:m>
                <a:endParaRPr lang="en-US" sz="4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64" t="-3140"/>
                </a:stretch>
              </a:blipFill>
            </p:spPr>
            <p:txBody>
              <a:bodyPr/>
              <a:lstStyle/>
              <a:p>
                <a:r>
                  <a:rPr lang="en-US">
                    <a:noFill/>
                  </a:rPr>
                  <a:t> </a:t>
                </a:r>
              </a:p>
            </p:txBody>
          </p:sp>
        </mc:Fallback>
      </mc:AlternateContent>
    </p:spTree>
    <p:extLst>
      <p:ext uri="{BB962C8B-B14F-4D97-AF65-F5344CB8AC3E}">
        <p14:creationId xmlns:p14="http://schemas.microsoft.com/office/powerpoint/2010/main" val="445111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93D1F-F4CB-4F07-99BD-F56B2A53ADA8}"/>
              </a:ext>
            </a:extLst>
          </p:cNvPr>
          <p:cNvSpPr>
            <a:spLocks noGrp="1"/>
          </p:cNvSpPr>
          <p:nvPr>
            <p:ph type="title"/>
          </p:nvPr>
        </p:nvSpPr>
        <p:spPr>
          <a:xfrm>
            <a:off x="677334" y="609600"/>
            <a:ext cx="8596668" cy="1320800"/>
          </a:xfrm>
        </p:spPr>
        <p:txBody>
          <a:bodyPr/>
          <a:lstStyle/>
          <a:p>
            <a:r>
              <a:rPr lang="en-US" dirty="0"/>
              <a:t>Probability Distribution for Tossing 3 coins</a:t>
            </a:r>
          </a:p>
        </p:txBody>
      </p:sp>
      <p:graphicFrame>
        <p:nvGraphicFramePr>
          <p:cNvPr id="4" name="Content Placeholder 3">
            <a:extLst>
              <a:ext uri="{FF2B5EF4-FFF2-40B4-BE49-F238E27FC236}">
                <a16:creationId xmlns:a16="http://schemas.microsoft.com/office/drawing/2014/main" id="{D9A9320E-EC3A-4095-B992-365377BD406E}"/>
              </a:ext>
            </a:extLst>
          </p:cNvPr>
          <p:cNvGraphicFramePr>
            <a:graphicFrameLocks noGrp="1"/>
          </p:cNvGraphicFramePr>
          <p:nvPr>
            <p:ph idx="1"/>
            <p:extLst>
              <p:ext uri="{D42A27DB-BD31-4B8C-83A1-F6EECF244321}">
                <p14:modId xmlns:p14="http://schemas.microsoft.com/office/powerpoint/2010/main" val="2062003621"/>
              </p:ext>
            </p:extLst>
          </p:nvPr>
        </p:nvGraphicFramePr>
        <p:xfrm>
          <a:off x="1781667" y="2102178"/>
          <a:ext cx="6249970" cy="3478492"/>
        </p:xfrm>
        <a:graphic>
          <a:graphicData uri="http://schemas.openxmlformats.org/drawingml/2006/table">
            <a:tbl>
              <a:tblPr firstRow="1" bandRow="1">
                <a:tableStyleId>{5C22544A-7EE6-4342-B048-85BDC9FD1C3A}</a:tableStyleId>
              </a:tblPr>
              <a:tblGrid>
                <a:gridCol w="1720930">
                  <a:extLst>
                    <a:ext uri="{9D8B030D-6E8A-4147-A177-3AD203B41FA5}">
                      <a16:colId xmlns:a16="http://schemas.microsoft.com/office/drawing/2014/main" val="3323476912"/>
                    </a:ext>
                  </a:extLst>
                </a:gridCol>
                <a:gridCol w="4529040">
                  <a:extLst>
                    <a:ext uri="{9D8B030D-6E8A-4147-A177-3AD203B41FA5}">
                      <a16:colId xmlns:a16="http://schemas.microsoft.com/office/drawing/2014/main" val="823612642"/>
                    </a:ext>
                  </a:extLst>
                </a:gridCol>
              </a:tblGrid>
              <a:tr h="1048540">
                <a:tc>
                  <a:txBody>
                    <a:bodyPr/>
                    <a:lstStyle/>
                    <a:p>
                      <a:pPr algn="ctr"/>
                      <a:r>
                        <a:rPr lang="en-US" sz="2800" dirty="0"/>
                        <a:t>Number of heads</a:t>
                      </a:r>
                    </a:p>
                  </a:txBody>
                  <a:tcPr/>
                </a:tc>
                <a:tc>
                  <a:txBody>
                    <a:bodyPr/>
                    <a:lstStyle/>
                    <a:p>
                      <a:pPr algn="ctr"/>
                      <a:r>
                        <a:rPr lang="en-US" sz="2800" dirty="0"/>
                        <a:t>Probability</a:t>
                      </a:r>
                    </a:p>
                  </a:txBody>
                  <a:tcPr/>
                </a:tc>
                <a:extLst>
                  <a:ext uri="{0D108BD9-81ED-4DB2-BD59-A6C34878D82A}">
                    <a16:rowId xmlns:a16="http://schemas.microsoft.com/office/drawing/2014/main" val="1321811003"/>
                  </a:ext>
                </a:extLst>
              </a:tr>
              <a:tr h="607488">
                <a:tc>
                  <a:txBody>
                    <a:bodyPr/>
                    <a:lstStyle/>
                    <a:p>
                      <a:pPr algn="ctr"/>
                      <a:r>
                        <a:rPr lang="en-US" sz="2800" dirty="0"/>
                        <a:t>0</a:t>
                      </a:r>
                    </a:p>
                  </a:txBody>
                  <a:tcPr/>
                </a:tc>
                <a:tc>
                  <a:txBody>
                    <a:bodyPr/>
                    <a:lstStyle/>
                    <a:p>
                      <a:pPr algn="ctr"/>
                      <a:r>
                        <a:rPr lang="en-US" sz="2800" dirty="0"/>
                        <a:t>1/8 or 0.125 = 12.5%</a:t>
                      </a:r>
                    </a:p>
                  </a:txBody>
                  <a:tcPr/>
                </a:tc>
                <a:extLst>
                  <a:ext uri="{0D108BD9-81ED-4DB2-BD59-A6C34878D82A}">
                    <a16:rowId xmlns:a16="http://schemas.microsoft.com/office/drawing/2014/main" val="802196013"/>
                  </a:ext>
                </a:extLst>
              </a:tr>
              <a:tr h="607488">
                <a:tc>
                  <a:txBody>
                    <a:bodyPr/>
                    <a:lstStyle/>
                    <a:p>
                      <a:pPr algn="ctr"/>
                      <a:r>
                        <a:rPr lang="en-US" sz="2800" dirty="0"/>
                        <a:t>1</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3/8 or 0.375 = 37.5%</a:t>
                      </a:r>
                    </a:p>
                  </a:txBody>
                  <a:tcPr/>
                </a:tc>
                <a:extLst>
                  <a:ext uri="{0D108BD9-81ED-4DB2-BD59-A6C34878D82A}">
                    <a16:rowId xmlns:a16="http://schemas.microsoft.com/office/drawing/2014/main" val="2305957702"/>
                  </a:ext>
                </a:extLst>
              </a:tr>
              <a:tr h="607488">
                <a:tc>
                  <a:txBody>
                    <a:bodyPr/>
                    <a:lstStyle/>
                    <a:p>
                      <a:pPr algn="ctr"/>
                      <a:r>
                        <a:rPr lang="en-US" sz="2800" dirty="0"/>
                        <a:t>2</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3/8 or 0.375 = 37.5%</a:t>
                      </a:r>
                    </a:p>
                  </a:txBody>
                  <a:tcPr/>
                </a:tc>
                <a:extLst>
                  <a:ext uri="{0D108BD9-81ED-4DB2-BD59-A6C34878D82A}">
                    <a16:rowId xmlns:a16="http://schemas.microsoft.com/office/drawing/2014/main" val="261174595"/>
                  </a:ext>
                </a:extLst>
              </a:tr>
              <a:tr h="607488">
                <a:tc>
                  <a:txBody>
                    <a:bodyPr/>
                    <a:lstStyle/>
                    <a:p>
                      <a:pPr algn="ctr"/>
                      <a:r>
                        <a:rPr lang="en-US" sz="2800" dirty="0"/>
                        <a:t>3</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1/8 or 0.125 = 12.5%</a:t>
                      </a:r>
                    </a:p>
                  </a:txBody>
                  <a:tcPr/>
                </a:tc>
                <a:extLst>
                  <a:ext uri="{0D108BD9-81ED-4DB2-BD59-A6C34878D82A}">
                    <a16:rowId xmlns:a16="http://schemas.microsoft.com/office/drawing/2014/main" val="2787855275"/>
                  </a:ext>
                </a:extLst>
              </a:tr>
            </a:tbl>
          </a:graphicData>
        </a:graphic>
      </p:graphicFrame>
    </p:spTree>
    <p:extLst>
      <p:ext uri="{BB962C8B-B14F-4D97-AF65-F5344CB8AC3E}">
        <p14:creationId xmlns:p14="http://schemas.microsoft.com/office/powerpoint/2010/main" val="514119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0ED1B-CB4E-4D08-8F90-567088EAEA7B}"/>
              </a:ext>
            </a:extLst>
          </p:cNvPr>
          <p:cNvSpPr>
            <a:spLocks noGrp="1"/>
          </p:cNvSpPr>
          <p:nvPr>
            <p:ph type="title"/>
          </p:nvPr>
        </p:nvSpPr>
        <p:spPr/>
        <p:txBody>
          <a:bodyPr/>
          <a:lstStyle/>
          <a:p>
            <a:r>
              <a:rPr lang="en-US" dirty="0"/>
              <a:t>Histogram for the Binomial Distribution of tossing 3 coins.</a:t>
            </a:r>
          </a:p>
        </p:txBody>
      </p:sp>
      <p:graphicFrame>
        <p:nvGraphicFramePr>
          <p:cNvPr id="6" name="Content Placeholder 5">
            <a:extLst>
              <a:ext uri="{FF2B5EF4-FFF2-40B4-BE49-F238E27FC236}">
                <a16:creationId xmlns:a16="http://schemas.microsoft.com/office/drawing/2014/main" id="{C46C4A6B-25F6-44C0-97D1-16B6E07132D0}"/>
              </a:ext>
            </a:extLst>
          </p:cNvPr>
          <p:cNvGraphicFramePr>
            <a:graphicFrameLocks noGrp="1"/>
          </p:cNvGraphicFramePr>
          <p:nvPr>
            <p:ph idx="1"/>
            <p:extLst>
              <p:ext uri="{D42A27DB-BD31-4B8C-83A1-F6EECF244321}">
                <p14:modId xmlns:p14="http://schemas.microsoft.com/office/powerpoint/2010/main" val="37164831"/>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573414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827</Words>
  <Application>Microsoft Office PowerPoint</Application>
  <PresentationFormat>宽屏</PresentationFormat>
  <Paragraphs>81</Paragraphs>
  <Slides>11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11</vt:i4>
      </vt:variant>
    </vt:vector>
  </HeadingPairs>
  <TitlesOfParts>
    <vt:vector size="16" baseType="lpstr">
      <vt:lpstr>Arial</vt:lpstr>
      <vt:lpstr>Cambria Math</vt:lpstr>
      <vt:lpstr>Trebuchet MS</vt:lpstr>
      <vt:lpstr>Wingdings 3</vt:lpstr>
      <vt:lpstr>Facet</vt:lpstr>
      <vt:lpstr>Lecture Notes</vt:lpstr>
      <vt:lpstr>The Binomial Distribution</vt:lpstr>
      <vt:lpstr>Example 1: Exactly 2 heads in 3 tosses </vt:lpstr>
      <vt:lpstr>Example 1: Exactly 2 heads in 3 tosses continued</vt:lpstr>
      <vt:lpstr>How many possible outcomes are there?</vt:lpstr>
      <vt:lpstr>Example 2: Exactly 0 heads in 3 tosses </vt:lpstr>
      <vt:lpstr>Example 2: Exactly 0 heads in 3 tosses continued</vt:lpstr>
      <vt:lpstr>Probability Distribution for Tossing 3 coins</vt:lpstr>
      <vt:lpstr>Histogram for the Binomial Distribution of tossing 3 coins.</vt:lpstr>
      <vt:lpstr>What about getting “at least” or “at most” a certain number of heads?</vt:lpstr>
      <vt:lpstr>What about when success and failure are not equally likely?</vt:lpstr>
    </vt:vector>
  </TitlesOfParts>
  <Company>Borough of Manhattan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Notes</dc:title>
  <dc:creator>Ke Xin</dc:creator>
  <cp:lastModifiedBy>xin laoda</cp:lastModifiedBy>
  <cp:revision>16</cp:revision>
  <dcterms:created xsi:type="dcterms:W3CDTF">2018-08-14T14:27:56Z</dcterms:created>
  <dcterms:modified xsi:type="dcterms:W3CDTF">2018-10-02T19:53:54Z</dcterms:modified>
</cp:coreProperties>
</file>